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78"/>
  </p:notesMasterIdLst>
  <p:handoutMasterIdLst>
    <p:handoutMasterId r:id="rId79"/>
  </p:handoutMasterIdLst>
  <p:sldIdLst>
    <p:sldId id="256" r:id="rId2"/>
    <p:sldId id="260" r:id="rId3"/>
    <p:sldId id="327" r:id="rId4"/>
    <p:sldId id="366" r:id="rId5"/>
    <p:sldId id="328" r:id="rId6"/>
    <p:sldId id="367" r:id="rId7"/>
    <p:sldId id="368" r:id="rId8"/>
    <p:sldId id="329" r:id="rId9"/>
    <p:sldId id="330" r:id="rId10"/>
    <p:sldId id="331" r:id="rId11"/>
    <p:sldId id="391" r:id="rId12"/>
    <p:sldId id="332" r:id="rId13"/>
    <p:sldId id="369" r:id="rId14"/>
    <p:sldId id="333" r:id="rId15"/>
    <p:sldId id="334" r:id="rId16"/>
    <p:sldId id="335" r:id="rId17"/>
    <p:sldId id="390" r:id="rId18"/>
    <p:sldId id="336" r:id="rId19"/>
    <p:sldId id="370" r:id="rId20"/>
    <p:sldId id="371" r:id="rId21"/>
    <p:sldId id="372" r:id="rId22"/>
    <p:sldId id="373" r:id="rId23"/>
    <p:sldId id="374" r:id="rId24"/>
    <p:sldId id="375" r:id="rId25"/>
    <p:sldId id="376" r:id="rId26"/>
    <p:sldId id="377" r:id="rId27"/>
    <p:sldId id="378" r:id="rId28"/>
    <p:sldId id="379" r:id="rId29"/>
    <p:sldId id="337" r:id="rId30"/>
    <p:sldId id="393" r:id="rId31"/>
    <p:sldId id="359" r:id="rId32"/>
    <p:sldId id="360" r:id="rId33"/>
    <p:sldId id="361" r:id="rId34"/>
    <p:sldId id="380" r:id="rId35"/>
    <p:sldId id="362" r:id="rId36"/>
    <p:sldId id="392" r:id="rId37"/>
    <p:sldId id="363" r:id="rId38"/>
    <p:sldId id="381" r:id="rId39"/>
    <p:sldId id="382" r:id="rId40"/>
    <p:sldId id="383" r:id="rId41"/>
    <p:sldId id="384" r:id="rId42"/>
    <p:sldId id="385" r:id="rId43"/>
    <p:sldId id="386" r:id="rId44"/>
    <p:sldId id="364" r:id="rId45"/>
    <p:sldId id="365" r:id="rId46"/>
    <p:sldId id="338" r:id="rId47"/>
    <p:sldId id="339" r:id="rId48"/>
    <p:sldId id="340" r:id="rId49"/>
    <p:sldId id="341" r:id="rId50"/>
    <p:sldId id="389" r:id="rId51"/>
    <p:sldId id="387" r:id="rId52"/>
    <p:sldId id="342" r:id="rId53"/>
    <p:sldId id="343" r:id="rId54"/>
    <p:sldId id="344" r:id="rId55"/>
    <p:sldId id="345" r:id="rId56"/>
    <p:sldId id="346" r:id="rId57"/>
    <p:sldId id="347" r:id="rId58"/>
    <p:sldId id="348" r:id="rId59"/>
    <p:sldId id="394" r:id="rId60"/>
    <p:sldId id="262" r:id="rId61"/>
    <p:sldId id="286" r:id="rId62"/>
    <p:sldId id="288" r:id="rId63"/>
    <p:sldId id="298" r:id="rId64"/>
    <p:sldId id="302" r:id="rId65"/>
    <p:sldId id="303" r:id="rId66"/>
    <p:sldId id="314" r:id="rId67"/>
    <p:sldId id="315" r:id="rId68"/>
    <p:sldId id="316" r:id="rId69"/>
    <p:sldId id="317" r:id="rId70"/>
    <p:sldId id="318" r:id="rId71"/>
    <p:sldId id="319" r:id="rId72"/>
    <p:sldId id="320" r:id="rId73"/>
    <p:sldId id="321" r:id="rId74"/>
    <p:sldId id="322" r:id="rId75"/>
    <p:sldId id="323" r:id="rId76"/>
    <p:sldId id="324" r:id="rId77"/>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5" autoAdjust="0"/>
    <p:restoredTop sz="94660"/>
  </p:normalViewPr>
  <p:slideViewPr>
    <p:cSldViewPr>
      <p:cViewPr>
        <p:scale>
          <a:sx n="66" d="100"/>
          <a:sy n="66" d="100"/>
        </p:scale>
        <p:origin x="-528" y="24"/>
      </p:cViewPr>
      <p:guideLst>
        <p:guide orient="horz" pos="2160"/>
        <p:guide pos="2880"/>
      </p:guideLst>
    </p:cSldViewPr>
  </p:slideViewPr>
  <p:notesTextViewPr>
    <p:cViewPr>
      <p:scale>
        <a:sx n="100" d="100"/>
        <a:sy n="100" d="100"/>
      </p:scale>
      <p:origin x="0" y="0"/>
    </p:cViewPr>
  </p:notesTextViewPr>
  <p:notesViewPr>
    <p:cSldViewPr>
      <p:cViewPr varScale="1">
        <p:scale>
          <a:sx n="50" d="100"/>
          <a:sy n="50" d="100"/>
        </p:scale>
        <p:origin x="-2982"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0063AF53-F080-4EED-89A2-71072976191D}" type="datetimeFigureOut">
              <a:rPr lang="fr-FR" smtClean="0"/>
              <a:t>21/04/2015</a:t>
            </a:fld>
            <a:endParaRPr lang="fr-FR"/>
          </a:p>
        </p:txBody>
      </p:sp>
      <p:sp>
        <p:nvSpPr>
          <p:cNvPr id="4" name="Espace réservé du pied de page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998AF3D6-EEB2-48C0-A05A-3B4761F0DBE6}" type="slidenum">
              <a:rPr lang="fr-FR" smtClean="0"/>
              <a:t>‹N°›</a:t>
            </a:fld>
            <a:endParaRPr lang="fr-FR"/>
          </a:p>
        </p:txBody>
      </p:sp>
    </p:spTree>
    <p:extLst>
      <p:ext uri="{BB962C8B-B14F-4D97-AF65-F5344CB8AC3E}">
        <p14:creationId xmlns:p14="http://schemas.microsoft.com/office/powerpoint/2010/main" val="3377147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08F55C5-7F94-4427-AC6E-B68A66649CA8}" type="datetimeFigureOut">
              <a:rPr lang="fr-FR" smtClean="0"/>
              <a:pPr/>
              <a:t>21/04/2015</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A6C0AD0-4698-40B9-9B24-B1F3CB29CF02}" type="slidenum">
              <a:rPr lang="fr-FR" smtClean="0"/>
              <a:pPr/>
              <a:t>‹N°›</a:t>
            </a:fld>
            <a:endParaRPr lang="fr-FR"/>
          </a:p>
        </p:txBody>
      </p:sp>
    </p:spTree>
    <p:extLst>
      <p:ext uri="{BB962C8B-B14F-4D97-AF65-F5344CB8AC3E}">
        <p14:creationId xmlns:p14="http://schemas.microsoft.com/office/powerpoint/2010/main" val="930336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B3A019F3-8596-4028-9847-CBD3A185B07A}" type="slidenum">
              <a:rPr lang="fr-FR" smtClean="0"/>
              <a:pPr/>
              <a:t>60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B3A019F3-8596-4028-9847-CBD3A185B07A}" type="slidenum">
              <a:rPr lang="fr-FR" smtClean="0"/>
              <a:pPr/>
              <a:t>62</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9D56727F-6563-47CD-B250-CBA7B4B4FBDE}" type="datetime1">
              <a:rPr lang="fr-FR" smtClean="0"/>
              <a:t>21/04/2015</a:t>
            </a:fld>
            <a:endParaRPr lang="fr-BE"/>
          </a:p>
        </p:txBody>
      </p:sp>
      <p:sp>
        <p:nvSpPr>
          <p:cNvPr id="17" name="Espace réservé du pied de page 16"/>
          <p:cNvSpPr>
            <a:spLocks noGrp="1"/>
          </p:cNvSpPr>
          <p:nvPr>
            <p:ph type="ftr" sz="quarter" idx="11"/>
          </p:nvPr>
        </p:nvSpPr>
        <p:spPr bwMode="auto">
          <a:xfrm>
            <a:off x="2270760" y="6473952"/>
            <a:ext cx="6189672" cy="384048"/>
          </a:xfrm>
        </p:spPr>
        <p:txBody>
          <a:bodyPr/>
          <a:lstStyle/>
          <a:p>
            <a:r>
              <a:rPr lang="fr-BE" smtClean="0"/>
              <a:t>Xavier Pessoles - Jean-Pierre Pupier</a:t>
            </a:r>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CF4668DC-857F-487D-BFFA-8C0CA5037977}" type="slidenum">
              <a:rPr lang="fr-BE" smtClean="0"/>
              <a:pPr/>
              <a:t>‹N°›</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9ABCAB6-D49B-46FD-870F-99E10975C18F}" type="datetime1">
              <a:rPr lang="fr-FR" smtClean="0"/>
              <a:t>21/04/2015</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DEEDBEA9-D968-4EC1-A19A-1F76B691A58C}" type="datetime1">
              <a:rPr lang="fr-FR" smtClean="0"/>
              <a:t>21/04/2015</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ose">
    <p:spTree>
      <p:nvGrpSpPr>
        <p:cNvPr id="1" name=""/>
        <p:cNvGrpSpPr/>
        <p:nvPr/>
      </p:nvGrpSpPr>
      <p:grpSpPr>
        <a:xfrm>
          <a:off x="0" y="0"/>
          <a:ext cx="0" cy="0"/>
          <a:chOff x="0" y="0"/>
          <a:chExt cx="0" cy="0"/>
        </a:xfrm>
      </p:grpSpPr>
      <p:sp>
        <p:nvSpPr>
          <p:cNvPr id="11" name="Rectangle 11"/>
          <p:cNvSpPr>
            <a:spLocks noGrp="1"/>
          </p:cNvSpPr>
          <p:nvPr>
            <p:ph sz="quarter" idx="15"/>
          </p:nvPr>
        </p:nvSpPr>
        <p:spPr>
          <a:xfrm>
            <a:off x="304800" y="980728"/>
            <a:ext cx="7839100" cy="5267672"/>
          </a:xfrm>
        </p:spPr>
        <p:txBody>
          <a:bodyPr/>
          <a:lstStyle>
            <a:lvl1pPr marL="342900" indent="-342900">
              <a:buFontTx/>
              <a:buBlip>
                <a:blip r:embed="rId2"/>
              </a:buBlip>
              <a:defRPr sz="2400"/>
            </a:lvl1pPr>
            <a:lvl2pPr marL="800100" indent="-342900">
              <a:buFontTx/>
              <a:buBlip>
                <a:blip r:embed="rId2"/>
              </a:buBlip>
              <a:defRPr sz="2000"/>
            </a:lvl2pPr>
            <a:lvl3pPr marL="1257300" indent="-342900">
              <a:buFontTx/>
              <a:buBlip>
                <a:blip r:embed="rId2"/>
              </a:buBlip>
              <a:defRPr sz="2000"/>
            </a:lvl3pPr>
            <a:lvl4pPr marL="1714500" indent="-342900">
              <a:buFontTx/>
              <a:buBlip>
                <a:blip r:embed="rId2"/>
              </a:buBlip>
              <a:defRPr sz="2000"/>
            </a:lvl4pPr>
            <a:lvl5pPr marL="2171700" indent="-342900">
              <a:buFontTx/>
              <a:buBlip>
                <a:blip r:embed="rId2"/>
              </a:buBlip>
              <a:defRPr sz="2000"/>
            </a:lvl5pPr>
            <a:extLst/>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dirty="0"/>
          </a:p>
        </p:txBody>
      </p:sp>
      <p:sp>
        <p:nvSpPr>
          <p:cNvPr id="9" name="Rectangle 9"/>
          <p:cNvSpPr>
            <a:spLocks noGrp="1"/>
          </p:cNvSpPr>
          <p:nvPr>
            <p:ph type="dt" sz="half" idx="16"/>
          </p:nvPr>
        </p:nvSpPr>
        <p:spPr/>
        <p:txBody>
          <a:bodyPr/>
          <a:lstStyle>
            <a:extLst/>
          </a:lstStyle>
          <a:p>
            <a:pPr algn="r"/>
            <a:r>
              <a:rPr lang="fr-FR" smtClean="0"/>
              <a:t>28/6/2006</a:t>
            </a:r>
            <a:endParaRPr kumimoji="0" lang="fr-FR"/>
          </a:p>
        </p:txBody>
      </p:sp>
      <p:sp>
        <p:nvSpPr>
          <p:cNvPr id="10" name="Rectangle 10"/>
          <p:cNvSpPr>
            <a:spLocks noGrp="1"/>
          </p:cNvSpPr>
          <p:nvPr>
            <p:ph type="sldNum" sz="quarter" idx="17"/>
          </p:nvPr>
        </p:nvSpPr>
        <p:spPr>
          <a:xfrm>
            <a:off x="8276674" y="5966955"/>
            <a:ext cx="971600" cy="288032"/>
          </a:xfrm>
        </p:spPr>
        <p:txBody>
          <a:bodyPr/>
          <a:lstStyle>
            <a:lvl1pPr algn="ctr">
              <a:defRPr sz="1400" b="1">
                <a:solidFill>
                  <a:schemeClr val="bg1"/>
                </a:solidFill>
              </a:defRPr>
            </a:lvl1pPr>
            <a:extLst/>
          </a:lstStyle>
          <a:p>
            <a:fld id="{256D3EEF-DE4E-429D-8EC4-DDC531AFF587}" type="slidenum">
              <a:rPr lang="fr-FR" smtClean="0"/>
              <a:pPr/>
              <a:t>‹N°›</a:t>
            </a:fld>
            <a:endParaRPr lang="fr-FR" dirty="0"/>
          </a:p>
        </p:txBody>
      </p:sp>
      <p:sp>
        <p:nvSpPr>
          <p:cNvPr id="12" name="Rectangle 12"/>
          <p:cNvSpPr>
            <a:spLocks noGrp="1"/>
          </p:cNvSpPr>
          <p:nvPr>
            <p:ph type="ftr" sz="quarter" idx="18"/>
          </p:nvPr>
        </p:nvSpPr>
        <p:spPr/>
        <p:txBody>
          <a:bodyPr/>
          <a:lstStyle>
            <a:extLst/>
          </a:lstStyle>
          <a:p>
            <a:endParaRPr kumimoji="0" lang="fr-FR"/>
          </a:p>
        </p:txBody>
      </p:sp>
      <p:sp>
        <p:nvSpPr>
          <p:cNvPr id="13" name="Rectangle 8"/>
          <p:cNvSpPr>
            <a:spLocks noGrp="1"/>
          </p:cNvSpPr>
          <p:nvPr>
            <p:ph type="body" sz="quarter" idx="13" hasCustomPrompt="1"/>
          </p:nvPr>
        </p:nvSpPr>
        <p:spPr>
          <a:xfrm>
            <a:off x="304800" y="381000"/>
            <a:ext cx="8077200"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Tree>
    <p:extLst>
      <p:ext uri="{BB962C8B-B14F-4D97-AF65-F5344CB8AC3E}">
        <p14:creationId xmlns:p14="http://schemas.microsoft.com/office/powerpoint/2010/main" val="11323074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8" name="Espace réservé du contenu 7"/>
          <p:cNvSpPr>
            <a:spLocks noGrp="1"/>
          </p:cNvSpPr>
          <p:nvPr>
            <p:ph sz="quarter" idx="1"/>
          </p:nvPr>
        </p:nvSpPr>
        <p:spPr>
          <a:xfrm>
            <a:off x="457200" y="1196752"/>
            <a:ext cx="7467600" cy="5277200"/>
          </a:xfrm>
        </p:spPr>
        <p:txBody>
          <a:bodyPr/>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9FC95688-4DB0-4F51-94A9-29BA89D545B3}" type="datetime1">
              <a:rPr lang="fr-FR" smtClean="0"/>
              <a:t>21/04/2015</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a:p>
        </p:txBody>
      </p:sp>
      <p:sp>
        <p:nvSpPr>
          <p:cNvPr id="10" name="Espace réservé du pied de page 9"/>
          <p:cNvSpPr>
            <a:spLocks noGrp="1"/>
          </p:cNvSpPr>
          <p:nvPr>
            <p:ph type="ftr" sz="quarter" idx="16"/>
          </p:nvPr>
        </p:nvSpPr>
        <p:spPr/>
        <p:txBody>
          <a:bodyPr rtlCol="0"/>
          <a:lstStyle/>
          <a:p>
            <a:r>
              <a:rPr lang="fr-BE" smtClean="0"/>
              <a:t>Xavier Pessoles - Jean-Pierre Pupier</a:t>
            </a:r>
            <a:endParaRPr lang="fr-B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20848678-D788-46FE-B700-C9269C74C891}" type="datetime1">
              <a:rPr lang="fr-FR" smtClean="0"/>
              <a:t>21/04/2015</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r>
              <a:rPr lang="fr-BE" smtClean="0"/>
              <a:t>Xavier Pessoles - Jean-Pierre Pupier</a:t>
            </a:r>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5" name="Espace réservé de la date 4"/>
          <p:cNvSpPr>
            <a:spLocks noGrp="1"/>
          </p:cNvSpPr>
          <p:nvPr>
            <p:ph type="dt" sz="half" idx="10"/>
          </p:nvPr>
        </p:nvSpPr>
        <p:spPr/>
        <p:txBody>
          <a:bodyPr/>
          <a:lstStyle/>
          <a:p>
            <a:fld id="{79C16800-6255-4A73-95D9-53ECCA86BF18}" type="datetime1">
              <a:rPr lang="fr-FR" smtClean="0"/>
              <a:t>21/04/2015</a:t>
            </a:fld>
            <a:endParaRPr lang="fr-BE"/>
          </a:p>
        </p:txBody>
      </p:sp>
      <p:sp>
        <p:nvSpPr>
          <p:cNvPr id="6" name="Espace réservé du pied de page 5"/>
          <p:cNvSpPr>
            <a:spLocks noGrp="1"/>
          </p:cNvSpPr>
          <p:nvPr>
            <p:ph type="ftr" sz="quarter" idx="11"/>
          </p:nvPr>
        </p:nvSpPr>
        <p:spPr/>
        <p:txBody>
          <a:bodyPr/>
          <a:lstStyle/>
          <a:p>
            <a:r>
              <a:rPr lang="fr-BE" smtClean="0"/>
              <a:t>Xavier Pessoles - Jean-Pierre Pupier</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Modifiez le style du titre</a:t>
            </a:r>
            <a:endParaRPr kumimoji="0" lang="en-US"/>
          </a:p>
        </p:txBody>
      </p:sp>
      <p:sp>
        <p:nvSpPr>
          <p:cNvPr id="7" name="Espace réservé de la date 6"/>
          <p:cNvSpPr>
            <a:spLocks noGrp="1"/>
          </p:cNvSpPr>
          <p:nvPr>
            <p:ph type="dt" sz="half" idx="10"/>
          </p:nvPr>
        </p:nvSpPr>
        <p:spPr/>
        <p:txBody>
          <a:bodyPr/>
          <a:lstStyle/>
          <a:p>
            <a:fld id="{2ECF0889-EA02-48F1-86FE-1B2AAC4C247E}" type="datetime1">
              <a:rPr lang="fr-FR" smtClean="0"/>
              <a:t>21/04/2015</a:t>
            </a:fld>
            <a:endParaRPr lang="fr-BE"/>
          </a:p>
        </p:txBody>
      </p:sp>
      <p:sp>
        <p:nvSpPr>
          <p:cNvPr id="8" name="Espace réservé du pied de page 7"/>
          <p:cNvSpPr>
            <a:spLocks noGrp="1"/>
          </p:cNvSpPr>
          <p:nvPr>
            <p:ph type="ftr" sz="quarter" idx="11"/>
          </p:nvPr>
        </p:nvSpPr>
        <p:spPr/>
        <p:txBody>
          <a:bodyPr/>
          <a:lstStyle/>
          <a:p>
            <a:r>
              <a:rPr lang="fr-BE" smtClean="0"/>
              <a:t>Xavier Pessoles - Jean-Pierre Pupier</a:t>
            </a:r>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6" name="Espace réservé de la date 5"/>
          <p:cNvSpPr>
            <a:spLocks noGrp="1"/>
          </p:cNvSpPr>
          <p:nvPr>
            <p:ph type="dt" sz="half" idx="10"/>
          </p:nvPr>
        </p:nvSpPr>
        <p:spPr/>
        <p:txBody>
          <a:bodyPr rtlCol="0"/>
          <a:lstStyle/>
          <a:p>
            <a:fld id="{712E9D54-6766-4EFC-BDD9-0C3193CEE8BD}" type="datetime1">
              <a:rPr lang="fr-FR" smtClean="0"/>
              <a:t>21/04/2015</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a:p>
        </p:txBody>
      </p:sp>
      <p:sp>
        <p:nvSpPr>
          <p:cNvPr id="8" name="Espace réservé du pied de page 7"/>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469AE92-F693-4AF4-B39E-ECB41C1DA14C}" type="datetime1">
              <a:rPr lang="fr-FR" smtClean="0"/>
              <a:t>21/04/2015</a:t>
            </a:fld>
            <a:endParaRPr lang="fr-BE"/>
          </a:p>
        </p:txBody>
      </p:sp>
      <p:sp>
        <p:nvSpPr>
          <p:cNvPr id="3" name="Espace réservé du pied de page 2"/>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15EB620E-D183-4F2A-BD4F-6B1729D1A0DE}" type="datetime1">
              <a:rPr lang="fr-FR" smtClean="0"/>
              <a:t>21/04/2015</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r>
              <a:rPr lang="fr-BE" smtClean="0"/>
              <a:t>Xavier Pessoles - Jean-Pierre Pupier</a:t>
            </a:r>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2D38B004-A344-4981-8789-E15D3302231A}" type="datetime1">
              <a:rPr lang="fr-FR" smtClean="0"/>
              <a:t>21/04/2015</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116632"/>
            <a:ext cx="7467600" cy="864096"/>
          </a:xfrm>
          <a:prstGeom prst="rect">
            <a:avLst/>
          </a:prstGeom>
        </p:spPr>
        <p:txBody>
          <a:bodyPr vert="horz" anchor="ctr">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57200" y="1196752"/>
            <a:ext cx="7467600" cy="527720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2E150F-AA26-4E99-A02A-7CA355CA54B4}" type="datetime1">
              <a:rPr lang="fr-FR" smtClean="0"/>
              <a:t>21/04/2015</a:t>
            </a:fld>
            <a:endParaRPr lang="fr-BE"/>
          </a:p>
        </p:txBody>
      </p:sp>
      <p:sp>
        <p:nvSpPr>
          <p:cNvPr id="3" name="Espace réservé du pied de page 2"/>
          <p:cNvSpPr>
            <a:spLocks noGrp="1"/>
          </p:cNvSpPr>
          <p:nvPr>
            <p:ph type="ftr" sz="quarter" idx="3"/>
          </p:nvPr>
        </p:nvSpPr>
        <p:spPr>
          <a:xfrm>
            <a:off x="76200" y="6625806"/>
            <a:ext cx="7692784" cy="232193"/>
          </a:xfrm>
          <a:prstGeom prst="rect">
            <a:avLst/>
          </a:prstGeom>
        </p:spPr>
        <p:txBody>
          <a:bodyPr vert="horz" anchor="ctr" anchorCtr="0"/>
          <a:lstStyle>
            <a:lvl1pPr algn="ctr" eaLnBrk="1" latinLnBrk="0" hangingPunct="1">
              <a:defRPr kumimoji="0" sz="1000">
                <a:solidFill>
                  <a:schemeClr val="tx2"/>
                </a:solidFill>
              </a:defRPr>
            </a:lvl1pPr>
          </a:lstStyle>
          <a:p>
            <a:r>
              <a:rPr lang="fr-BE" smtClean="0"/>
              <a:t>Xavier Pessoles - Jean-Pierre Pupier</a:t>
            </a:r>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latin typeface="Calibri" panose="020F0502020204030204" pitchFamily="34" charset="0"/>
              </a:defRPr>
            </a:lvl1pPr>
          </a:lstStyle>
          <a:p>
            <a:fld id="{CF4668DC-857F-487D-BFFA-8C0CA5037977}" type="slidenum">
              <a:rPr lang="fr-BE" smtClean="0"/>
              <a:pPr/>
              <a:t>‹N°›</a:t>
            </a:fld>
            <a:endParaRPr lang="fr-BE"/>
          </a:p>
        </p:txBody>
      </p:sp>
      <p:sp>
        <p:nvSpPr>
          <p:cNvPr id="15" name="Connecteur droit 14"/>
          <p:cNvSpPr>
            <a:spLocks noChangeShapeType="1"/>
          </p:cNvSpPr>
          <p:nvPr userDrawn="1"/>
        </p:nvSpPr>
        <p:spPr bwMode="auto">
          <a:xfrm rot="16200000" flipV="1">
            <a:off x="3505200" y="-2376264"/>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pic>
        <p:nvPicPr>
          <p:cNvPr id="17" name="Picture 2" descr="C:\Users\Xavier\Desktop\Perso\Concours\Mines_Ponts\Sujet_XP\Sujet_03\png\logo_ptsi.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768984" y="6393614"/>
            <a:ext cx="936104" cy="46438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iming>
    <p:tnLst>
      <p:par>
        <p:cTn id="1" dur="indefinite" restart="never" nodeType="tmRoot"/>
      </p:par>
    </p:tnLst>
  </p:timing>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emf"/></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jpeg"/></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emf"/><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4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hyperlink" Target="http://www.youtube.com/watch?v=4w8EB2rBU0I"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www.youtube.com/watch?v=idlmPiYb6Zo" TargetMode="External"/><Relationship Id="rId4" Type="http://schemas.openxmlformats.org/officeDocument/2006/relationships/hyperlink" Target="http://www.youtube.com/watch?v=iKizLfzz7G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www.youtube.com/watch?v=iKizLfzz7GM" TargetMode="External"/><Relationship Id="rId2" Type="http://schemas.openxmlformats.org/officeDocument/2006/relationships/hyperlink" Target="http://www.youtube.com/watch?feature=fvwp&amp;v=ZAn0eqRpLF0&amp;NR=1" TargetMode="External"/><Relationship Id="rId1" Type="http://schemas.openxmlformats.org/officeDocument/2006/relationships/slideLayout" Target="../slideLayouts/slideLayout12.xml"/><Relationship Id="rId6" Type="http://schemas.openxmlformats.org/officeDocument/2006/relationships/hyperlink" Target="http://www.youtube.com/watch?v=q7vw50-ApDc" TargetMode="External"/><Relationship Id="rId5" Type="http://schemas.openxmlformats.org/officeDocument/2006/relationships/hyperlink" Target="http://www.youtube.com/watch?v=uUx3ihrKjYE" TargetMode="External"/><Relationship Id="rId4" Type="http://schemas.openxmlformats.org/officeDocument/2006/relationships/hyperlink" Target="http://www.youtube.com/watch?v=ny04UDEnJ6Q"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www.youtube.com/watch?v=l-PPh8KFjM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www.youtube.com/watch?v=qe9kLhKxDRo"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http://www.youtube.com/watch?v=UGkVP3AqL3g" TargetMode="Externa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hyperlink" Target="http://www.youtube.com/watch?v=QJ3zTzP-VQM&amp;list=UUnbvK04xut4Ri62dHIQ4vJQ&amp;index=19" TargetMode="External"/><Relationship Id="rId2" Type="http://schemas.openxmlformats.org/officeDocument/2006/relationships/hyperlink" Target="http://www.youtube.com/watch?v=ENfisXbgJII" TargetMode="Externa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8" Type="http://schemas.openxmlformats.org/officeDocument/2006/relationships/hyperlink" Target="http://www.youtube.com/watch?v=qe9kLhKxDRo" TargetMode="External"/><Relationship Id="rId3" Type="http://schemas.openxmlformats.org/officeDocument/2006/relationships/hyperlink" Target="http://www.youtube.com/watch?v=nzb-i7-fuq8&amp;list=UUnbvK04xut4Ri62dHIQ4vJQ" TargetMode="External"/><Relationship Id="rId7" Type="http://schemas.openxmlformats.org/officeDocument/2006/relationships/hyperlink" Target="http://www.youtube.com/watch?v=gzlcBrwVThQ" TargetMode="External"/><Relationship Id="rId2" Type="http://schemas.openxmlformats.org/officeDocument/2006/relationships/hyperlink" Target="http://www.youtube.com/watch?v=YP3MZP2-gzU&amp;list=UUnbvK04xut4Ri62dHIQ4vJQ" TargetMode="External"/><Relationship Id="rId1" Type="http://schemas.openxmlformats.org/officeDocument/2006/relationships/slideLayout" Target="../slideLayouts/slideLayout12.xml"/><Relationship Id="rId6" Type="http://schemas.openxmlformats.org/officeDocument/2006/relationships/hyperlink" Target="http://www.youtube.com/watch?v=UB3UZ6Y_ed4" TargetMode="External"/><Relationship Id="rId5" Type="http://schemas.openxmlformats.org/officeDocument/2006/relationships/hyperlink" Target="http://www.youtube.com/watch?v=FBMpyhk_heI&amp;list=UUnbvK04xut4Ri62dHIQ4vJQ" TargetMode="External"/><Relationship Id="rId10" Type="http://schemas.openxmlformats.org/officeDocument/2006/relationships/hyperlink" Target="http://www.youtube.com/watch?v=NDzUiZsbQtw" TargetMode="External"/><Relationship Id="rId4" Type="http://schemas.openxmlformats.org/officeDocument/2006/relationships/hyperlink" Target="http://www.youtube.com/watch?v=Cs2A1jaaxRQ&amp;list=UUnbvK04xut4Ri62dHIQ4vJQ" TargetMode="External"/><Relationship Id="rId9" Type="http://schemas.openxmlformats.org/officeDocument/2006/relationships/hyperlink" Target="http://www.youtube.com/watch?v=Fjzhygzafr0"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jpeg"/><Relationship Id="rId1" Type="http://schemas.openxmlformats.org/officeDocument/2006/relationships/slideLayout" Target="../slideLayouts/slideLayout12.xml"/><Relationship Id="rId4" Type="http://schemas.openxmlformats.org/officeDocument/2006/relationships/image" Target="../media/image112.jpeg"/></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xml"/><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022339" y="-392810"/>
            <a:ext cx="6406480" cy="3389762"/>
          </a:xfrm>
        </p:spPr>
        <p:txBody>
          <a:bodyPr>
            <a:normAutofit fontScale="90000"/>
          </a:bodyPr>
          <a:lstStyle/>
          <a:p>
            <a:r>
              <a:rPr lang="fr-FR" i="1" dirty="0" smtClean="0"/>
              <a:t>Étude </a:t>
            </a:r>
            <a:r>
              <a:rPr lang="fr-FR" i="1" dirty="0"/>
              <a:t>des systèmes </a:t>
            </a:r>
            <a:r>
              <a:rPr lang="fr-FR" i="1" dirty="0" smtClean="0"/>
              <a:t>mécaniques </a:t>
            </a:r>
            <a:r>
              <a:rPr lang="fr-FR" i="1" dirty="0"/>
              <a:t/>
            </a:r>
            <a:br>
              <a:rPr lang="fr-FR" i="1" dirty="0"/>
            </a:br>
            <a:r>
              <a:rPr lang="fr-FR" i="1" dirty="0"/>
              <a:t>Analyser – Concevoir – Réaliser</a:t>
            </a:r>
            <a:br>
              <a:rPr lang="fr-FR" i="1" dirty="0"/>
            </a:br>
            <a:r>
              <a:rPr lang="fr-FR" i="1" dirty="0" smtClean="0"/>
              <a:t/>
            </a:r>
            <a:br>
              <a:rPr lang="fr-FR" i="1" dirty="0" smtClean="0"/>
            </a:br>
            <a:r>
              <a:rPr lang="fr-FR" i="1" dirty="0" err="1" smtClean="0"/>
              <a:t>Réaliser</a:t>
            </a:r>
            <a:r>
              <a:rPr lang="fr-FR" i="1" dirty="0" smtClean="0"/>
              <a:t> – Chapitre </a:t>
            </a:r>
            <a:r>
              <a:rPr lang="fr-FR" i="1" dirty="0"/>
              <a:t>3</a:t>
            </a:r>
            <a:r>
              <a:rPr lang="fr-FR" i="1" dirty="0"/>
              <a:t/>
            </a:r>
            <a:br>
              <a:rPr lang="fr-FR" i="1" dirty="0"/>
            </a:br>
            <a:r>
              <a:rPr lang="fr-FR" i="1" dirty="0" smtClean="0"/>
              <a:t>Procédés d’usinage</a:t>
            </a:r>
            <a:r>
              <a:rPr lang="fr-FR" dirty="0"/>
              <a:t/>
            </a:r>
            <a:br>
              <a:rPr lang="fr-FR" dirty="0"/>
            </a:br>
            <a:endParaRPr lang="fr-FR" dirty="0"/>
          </a:p>
        </p:txBody>
      </p:sp>
      <p:sp>
        <p:nvSpPr>
          <p:cNvPr id="3" name="Sous-titre 2"/>
          <p:cNvSpPr>
            <a:spLocks noGrp="1"/>
          </p:cNvSpPr>
          <p:nvPr>
            <p:ph type="subTitle"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a:t>
            </a:fld>
            <a:endParaRPr lang="fr-BE"/>
          </a:p>
        </p:txBody>
      </p:sp>
      <p:pic>
        <p:nvPicPr>
          <p:cNvPr id="3074" name="Picture 2" descr="C:\Users\Xavier\Desktop\Perso\Concours\Mines_Ponts\Sujet_XP\Sujet_03\png\logo_pts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6224690"/>
            <a:ext cx="1152128" cy="57155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5875"/>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pic>
        <p:nvPicPr>
          <p:cNvPr id="1043"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219" y="2348880"/>
            <a:ext cx="798312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3489" y="4239706"/>
            <a:ext cx="3410585" cy="2270760"/>
          </a:xfrm>
          <a:prstGeom prst="rect">
            <a:avLst/>
          </a:prstGeom>
          <a:noFill/>
        </p:spPr>
      </p:pic>
    </p:spTree>
    <p:extLst>
      <p:ext uri="{BB962C8B-B14F-4D97-AF65-F5344CB8AC3E}">
        <p14:creationId xmlns:p14="http://schemas.microsoft.com/office/powerpoint/2010/main" val="4076409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Cellule élémentaire d’usinage</a:t>
            </a:r>
            <a:endParaRPr lang="fr-FR" dirty="0"/>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rotWithShape="1">
          <a:blip r:embed="rId2">
            <a:extLst>
              <a:ext uri="{28A0092B-C50C-407E-A947-70E740481C1C}">
                <a14:useLocalDpi xmlns:a14="http://schemas.microsoft.com/office/drawing/2010/main" val="0"/>
              </a:ext>
            </a:extLst>
          </a:blip>
          <a:srcRect r="22417"/>
          <a:stretch/>
        </p:blipFill>
        <p:spPr bwMode="auto">
          <a:xfrm>
            <a:off x="1979712" y="1700808"/>
            <a:ext cx="5616624" cy="393456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878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LE TOURNAGE</a:t>
            </a:r>
            <a:endParaRPr lang="fr-FR" dirty="0"/>
          </a:p>
        </p:txBody>
      </p:sp>
      <p:sp>
        <p:nvSpPr>
          <p:cNvPr id="4" name="Espace réservé du numéro de diapositive 3"/>
          <p:cNvSpPr>
            <a:spLocks noGrp="1"/>
          </p:cNvSpPr>
          <p:nvPr>
            <p:ph type="sldNum" sz="quarter" idx="11"/>
          </p:nvPr>
        </p:nvSpPr>
        <p:spPr/>
        <p:txBody>
          <a:bodyPr/>
          <a:lstStyle/>
          <a:p>
            <a:fld id="{CF4668DC-857F-487D-BFFA-8C0CA5037977}" type="slidenum">
              <a:rPr lang="fr-BE" smtClean="0"/>
              <a:pPr/>
              <a:t>11</a:t>
            </a:fld>
            <a:endParaRPr lang="fr-BE"/>
          </a:p>
        </p:txBody>
      </p:sp>
      <p:sp>
        <p:nvSpPr>
          <p:cNvPr id="5" name="Espace réservé du pied de page 4"/>
          <p:cNvSpPr>
            <a:spLocks noGrp="1"/>
          </p:cNvSpPr>
          <p:nvPr>
            <p:ph type="ftr" sz="quarter" idx="12"/>
          </p:nvPr>
        </p:nvSpPr>
        <p:spPr/>
        <p:txBody>
          <a:bodyPr/>
          <a:lstStyle/>
          <a:p>
            <a:r>
              <a:rPr lang="fr-BE" smtClean="0"/>
              <a:t>Xavier Pessoles - Jean-Pierre Pupier</a:t>
            </a:r>
            <a:endParaRPr lang="fr-BE"/>
          </a:p>
        </p:txBody>
      </p:sp>
      <p:pic>
        <p:nvPicPr>
          <p:cNvPr id="9" name="Picture 2" descr="F:\Dropbox\PartageXavier\PTSI\CI_06_PPM\Cours\09_Usinage_Tournage\png\ceu.png"/>
          <p:cNvPicPr>
            <a:picLocks noChangeAspect="1" noChangeArrowheads="1"/>
          </p:cNvPicPr>
          <p:nvPr/>
        </p:nvPicPr>
        <p:blipFill>
          <a:blip r:embed="rId2"/>
          <a:srcRect/>
          <a:stretch>
            <a:fillRect/>
          </a:stretch>
        </p:blipFill>
        <p:spPr bwMode="auto">
          <a:xfrm>
            <a:off x="2786050" y="2143116"/>
            <a:ext cx="3365400" cy="2947986"/>
          </a:xfrm>
          <a:prstGeom prst="rect">
            <a:avLst/>
          </a:prstGeom>
          <a:noFill/>
        </p:spPr>
      </p:pic>
      <p:pic>
        <p:nvPicPr>
          <p:cNvPr id="10" name="Picture 4"/>
          <p:cNvPicPr>
            <a:picLocks noChangeAspect="1" noChangeArrowheads="1"/>
          </p:cNvPicPr>
          <p:nvPr/>
        </p:nvPicPr>
        <p:blipFill>
          <a:blip r:embed="rId3"/>
          <a:srcRect/>
          <a:stretch>
            <a:fillRect/>
          </a:stretch>
        </p:blipFill>
        <p:spPr bwMode="auto">
          <a:xfrm>
            <a:off x="5143504" y="4683020"/>
            <a:ext cx="2690952" cy="1994014"/>
          </a:xfrm>
          <a:prstGeom prst="rect">
            <a:avLst/>
          </a:prstGeom>
          <a:noFill/>
          <a:ln w="9525">
            <a:noFill/>
            <a:miter lim="800000"/>
            <a:headEnd/>
            <a:tailEnd/>
          </a:ln>
          <a:effectLst/>
        </p:spPr>
      </p:pic>
      <p:pic>
        <p:nvPicPr>
          <p:cNvPr id="11" name="Picture 6"/>
          <p:cNvPicPr>
            <a:picLocks noChangeAspect="1" noChangeArrowheads="1"/>
          </p:cNvPicPr>
          <p:nvPr/>
        </p:nvPicPr>
        <p:blipFill>
          <a:blip r:embed="rId4" cstate="print"/>
          <a:srcRect/>
          <a:stretch>
            <a:fillRect/>
          </a:stretch>
        </p:blipFill>
        <p:spPr bwMode="auto">
          <a:xfrm>
            <a:off x="2357422" y="4910136"/>
            <a:ext cx="2395506" cy="1766898"/>
          </a:xfrm>
          <a:prstGeom prst="rect">
            <a:avLst/>
          </a:prstGeom>
          <a:noFill/>
          <a:ln w="9525">
            <a:noFill/>
            <a:miter lim="800000"/>
            <a:headEnd/>
            <a:tailEnd/>
          </a:ln>
          <a:effectLst/>
        </p:spPr>
      </p:pic>
      <p:pic>
        <p:nvPicPr>
          <p:cNvPr id="12" name="Picture 8"/>
          <p:cNvPicPr>
            <a:picLocks noChangeAspect="1" noChangeArrowheads="1"/>
          </p:cNvPicPr>
          <p:nvPr/>
        </p:nvPicPr>
        <p:blipFill>
          <a:blip r:embed="rId5"/>
          <a:srcRect/>
          <a:stretch>
            <a:fillRect/>
          </a:stretch>
        </p:blipFill>
        <p:spPr bwMode="auto">
          <a:xfrm>
            <a:off x="0" y="3995227"/>
            <a:ext cx="2352671" cy="1375585"/>
          </a:xfrm>
          <a:prstGeom prst="rect">
            <a:avLst/>
          </a:prstGeom>
          <a:noFill/>
          <a:ln w="9525">
            <a:noFill/>
            <a:miter lim="800000"/>
            <a:headEnd/>
            <a:tailEnd/>
          </a:ln>
          <a:effectLst/>
        </p:spPr>
      </p:pic>
      <p:pic>
        <p:nvPicPr>
          <p:cNvPr id="13" name="Picture 9"/>
          <p:cNvPicPr>
            <a:picLocks noChangeAspect="1" noChangeArrowheads="1"/>
          </p:cNvPicPr>
          <p:nvPr/>
        </p:nvPicPr>
        <p:blipFill>
          <a:blip r:embed="rId6"/>
          <a:srcRect/>
          <a:stretch>
            <a:fillRect/>
          </a:stretch>
        </p:blipFill>
        <p:spPr bwMode="auto">
          <a:xfrm>
            <a:off x="304800" y="2302906"/>
            <a:ext cx="1771649" cy="1692321"/>
          </a:xfrm>
          <a:prstGeom prst="rect">
            <a:avLst/>
          </a:prstGeom>
          <a:noFill/>
          <a:ln w="9525">
            <a:noFill/>
            <a:miter lim="800000"/>
            <a:headEnd/>
            <a:tailEnd/>
          </a:ln>
          <a:effectLst/>
        </p:spPr>
      </p:pic>
      <p:pic>
        <p:nvPicPr>
          <p:cNvPr id="14" name="Picture 10" descr="F:\Dropbox\PartageXavier\PTSI\CI_06_PPM\Cours\09_Usinage_Tournage\png\po_1.png"/>
          <p:cNvPicPr>
            <a:picLocks noChangeAspect="1" noChangeArrowheads="1"/>
          </p:cNvPicPr>
          <p:nvPr/>
        </p:nvPicPr>
        <p:blipFill>
          <a:blip r:embed="rId7" cstate="print"/>
          <a:srcRect/>
          <a:stretch>
            <a:fillRect/>
          </a:stretch>
        </p:blipFill>
        <p:spPr bwMode="auto">
          <a:xfrm>
            <a:off x="2076449" y="1334965"/>
            <a:ext cx="1350649" cy="852490"/>
          </a:xfrm>
          <a:prstGeom prst="rect">
            <a:avLst/>
          </a:prstGeom>
          <a:noFill/>
        </p:spPr>
      </p:pic>
      <p:pic>
        <p:nvPicPr>
          <p:cNvPr id="15" name="Picture 11" descr="F:\Dropbox\PartageXavier\PTSI\CI_06_PPM\Cours\09_Usinage_Tournage\png\po_2.png"/>
          <p:cNvPicPr>
            <a:picLocks noChangeAspect="1" noChangeArrowheads="1"/>
          </p:cNvPicPr>
          <p:nvPr/>
        </p:nvPicPr>
        <p:blipFill>
          <a:blip r:embed="rId8" cstate="print"/>
          <a:srcRect/>
          <a:stretch>
            <a:fillRect/>
          </a:stretch>
        </p:blipFill>
        <p:spPr bwMode="auto">
          <a:xfrm>
            <a:off x="3427098" y="746564"/>
            <a:ext cx="1279412" cy="1440891"/>
          </a:xfrm>
          <a:prstGeom prst="rect">
            <a:avLst/>
          </a:prstGeom>
          <a:noFill/>
        </p:spPr>
      </p:pic>
      <p:pic>
        <p:nvPicPr>
          <p:cNvPr id="16" name="Picture 12" descr="F:\Dropbox\PartageXavier\PTSI\CI_06_PPM\Cours\09_Usinage_Tournage\png\pp.png"/>
          <p:cNvPicPr>
            <a:picLocks noChangeAspect="1" noChangeArrowheads="1"/>
          </p:cNvPicPr>
          <p:nvPr/>
        </p:nvPicPr>
        <p:blipFill>
          <a:blip r:embed="rId9" cstate="print"/>
          <a:srcRect/>
          <a:stretch>
            <a:fillRect/>
          </a:stretch>
        </p:blipFill>
        <p:spPr bwMode="auto">
          <a:xfrm>
            <a:off x="6519606" y="2803530"/>
            <a:ext cx="1314850" cy="911222"/>
          </a:xfrm>
          <a:prstGeom prst="rect">
            <a:avLst/>
          </a:prstGeom>
          <a:noFill/>
        </p:spPr>
      </p:pic>
      <p:pic>
        <p:nvPicPr>
          <p:cNvPr id="17" name="Picture 13" descr="F:\Dropbox\PartageXavier\PTSI\CI_06_PPM\Cours\09_Usinage_Tournage\png\outils_hss_2.png"/>
          <p:cNvPicPr>
            <a:picLocks noChangeAspect="1" noChangeArrowheads="1"/>
          </p:cNvPicPr>
          <p:nvPr/>
        </p:nvPicPr>
        <p:blipFill>
          <a:blip r:embed="rId10" cstate="print"/>
          <a:srcRect/>
          <a:stretch>
            <a:fillRect/>
          </a:stretch>
        </p:blipFill>
        <p:spPr bwMode="auto">
          <a:xfrm>
            <a:off x="5300569" y="1043893"/>
            <a:ext cx="2976105" cy="1099223"/>
          </a:xfrm>
          <a:prstGeom prst="rect">
            <a:avLst/>
          </a:prstGeom>
          <a:noFill/>
        </p:spPr>
      </p:pic>
    </p:spTree>
    <p:extLst>
      <p:ext uri="{BB962C8B-B14F-4D97-AF65-F5344CB8AC3E}">
        <p14:creationId xmlns:p14="http://schemas.microsoft.com/office/powerpoint/2010/main" val="1593813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Les machines</a:t>
            </a:r>
            <a:endParaRPr lang="fr-FR" dirty="0"/>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88640"/>
            <a:ext cx="1579245" cy="1024255"/>
          </a:xfrm>
          <a:prstGeom prst="rect">
            <a:avLst/>
          </a:prstGeom>
          <a:noFill/>
        </p:spPr>
      </p:pic>
      <p:pic>
        <p:nvPicPr>
          <p:cNvPr id="7" name="Image 6" descr="\\SAREA\home\Archives_Xavier\PTSI_2012_2013\CI_06_PPM\Cours\09_Usinage_Tournage\png\axes_normalise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700808"/>
            <a:ext cx="3816424" cy="2567064"/>
          </a:xfrm>
          <a:prstGeom prst="rect">
            <a:avLst/>
          </a:prstGeom>
          <a:noFill/>
          <a:ln>
            <a:noFill/>
          </a:ln>
        </p:spPr>
      </p:pic>
      <p:pic>
        <p:nvPicPr>
          <p:cNvPr id="8" name="Image 7" descr="\\SAREA\home\Archives_Xavier\PTSI_2012_2013\CI_06_PPM\Cours\09_Usinage_Tournage\png\axes_normalises_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5761" y="1700809"/>
            <a:ext cx="3419740" cy="2567064"/>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Les machines</a:t>
            </a:r>
            <a:endParaRPr lang="fr-FR" dirty="0"/>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88640"/>
            <a:ext cx="1579245" cy="1024255"/>
          </a:xfrm>
          <a:prstGeom prst="rect">
            <a:avLst/>
          </a:prstGeom>
          <a:noFill/>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21" y="1628800"/>
            <a:ext cx="8403670" cy="211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696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Les porte outils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7092280" y="116632"/>
            <a:ext cx="1579245" cy="1024255"/>
          </a:xfrm>
          <a:prstGeom prst="rect">
            <a:avLst/>
          </a:prstGeom>
          <a:noFill/>
        </p:spPr>
      </p:pic>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552" y="1566303"/>
            <a:ext cx="9772040"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4309952"/>
            <a:ext cx="7344816" cy="2244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F:\Dropbox\PartageXavier\PTSI\CI_06_PPM\Cours\09_Usinage_Tournage\png\pinces.png"/>
          <p:cNvPicPr>
            <a:picLocks noChangeAspect="1" noChangeArrowheads="1"/>
          </p:cNvPicPr>
          <p:nvPr/>
        </p:nvPicPr>
        <p:blipFill>
          <a:blip r:embed="rId5" cstate="print"/>
          <a:srcRect/>
          <a:stretch>
            <a:fillRect/>
          </a:stretch>
        </p:blipFill>
        <p:spPr bwMode="auto">
          <a:xfrm>
            <a:off x="7736067" y="4581128"/>
            <a:ext cx="1870916" cy="930594"/>
          </a:xfrm>
          <a:prstGeom prst="rect">
            <a:avLst/>
          </a:prstGeom>
          <a:noFill/>
        </p:spPr>
      </p:pic>
    </p:spTree>
    <p:extLst>
      <p:ext uri="{BB962C8B-B14F-4D97-AF65-F5344CB8AC3E}">
        <p14:creationId xmlns:p14="http://schemas.microsoft.com/office/powerpoint/2010/main" val="1498789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a:t>
            </a:r>
            <a:r>
              <a:rPr lang="fr-FR" dirty="0" smtClean="0"/>
              <a:t>tournage</a:t>
            </a:r>
            <a:br>
              <a:rPr lang="fr-FR" dirty="0" smtClean="0"/>
            </a:br>
            <a:r>
              <a:rPr lang="fr-FR" dirty="0" smtClean="0"/>
              <a:t>Outils</a:t>
            </a:r>
            <a:endParaRPr lang="fr-FR" dirty="0"/>
          </a:p>
        </p:txBody>
      </p:sp>
      <p:sp>
        <p:nvSpPr>
          <p:cNvPr id="3" name="Espace réservé du contenu 2"/>
          <p:cNvSpPr>
            <a:spLocks noGrp="1"/>
          </p:cNvSpPr>
          <p:nvPr>
            <p:ph sz="quarter" idx="1"/>
          </p:nvPr>
        </p:nvSpPr>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7092280" y="116632"/>
            <a:ext cx="1579245" cy="1024255"/>
          </a:xfrm>
          <a:prstGeom prst="rect">
            <a:avLst/>
          </a:prstGeom>
          <a:noFill/>
        </p:spPr>
      </p:pic>
      <p:pic>
        <p:nvPicPr>
          <p:cNvPr id="7" name="Image 6" descr="\\SAREA\home\Archives_Xavier\PTSI_2012_2013\CI_06_PPM\Cours\09_Usinage_Tournage\png\outils_hs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268760"/>
            <a:ext cx="2160240" cy="1584176"/>
          </a:xfrm>
          <a:prstGeom prst="rect">
            <a:avLst/>
          </a:prstGeom>
          <a:noFill/>
          <a:ln>
            <a:noFill/>
          </a:ln>
        </p:spPr>
      </p:pic>
      <p:pic>
        <p:nvPicPr>
          <p:cNvPr id="8" name="Image 7" descr="\\SAREA\home\Archives_Xavier\PTSI_2012_2013\CI_06_PPM\Cours\09_Usinage_Tournage\png\pp.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6168" y="1268760"/>
            <a:ext cx="2287016" cy="1584176"/>
          </a:xfrm>
          <a:prstGeom prst="rect">
            <a:avLst/>
          </a:prstGeom>
          <a:noFill/>
          <a:ln>
            <a:noFill/>
          </a:ln>
        </p:spPr>
      </p:pic>
      <p:pic>
        <p:nvPicPr>
          <p:cNvPr id="9" name="Image 8" descr="\\SAREA\home\Archives_Xavier\PTSI_2012_2013\CI_06_PPM\Cours\09_Usinage_Tournage\png\outils_plaq.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1690" y="1351725"/>
            <a:ext cx="1726654" cy="1418246"/>
          </a:xfrm>
          <a:prstGeom prst="rect">
            <a:avLst/>
          </a:prstGeom>
          <a:noFill/>
          <a:ln>
            <a:noFill/>
          </a:ln>
        </p:spPr>
      </p:pic>
      <p:pic>
        <p:nvPicPr>
          <p:cNvPr id="10" name="Image 9" descr="\\SAREA\home\Archives_Xavier\PTSI_2012_2013\CI_06_PPM\Cours\09_Usinage_Tournage\png\troncon.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568" y="3933056"/>
            <a:ext cx="2160240" cy="1966720"/>
          </a:xfrm>
          <a:prstGeom prst="rect">
            <a:avLst/>
          </a:prstGeom>
          <a:noFill/>
          <a:ln>
            <a:noFill/>
          </a:ln>
        </p:spPr>
      </p:pic>
      <p:pic>
        <p:nvPicPr>
          <p:cNvPr id="11" name="Image 10" descr="\\SAREA\home\Archives_Xavier\PTSI_2012_2013\CI_06_PPM\Cours\09_Usinage_Tournage\png\outils_hss_2.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0165" y="3501008"/>
            <a:ext cx="4863050" cy="1797766"/>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Porte pièce</a:t>
            </a:r>
            <a:endParaRPr lang="fr-FR" dirty="0"/>
          </a:p>
        </p:txBody>
      </p:sp>
      <p:sp>
        <p:nvSpPr>
          <p:cNvPr id="3" name="Espace réservé du contenu 2"/>
          <p:cNvSpPr>
            <a:spLocks noGrp="1"/>
          </p:cNvSpPr>
          <p:nvPr>
            <p:ph sz="quarter" idx="1"/>
          </p:nvPr>
        </p:nvSpPr>
        <p:spPr>
          <a:xfrm>
            <a:off x="457200" y="1196752"/>
            <a:ext cx="8219256" cy="5277200"/>
          </a:xfrm>
        </p:spPr>
        <p:txBody>
          <a:bodyPr>
            <a:normAutofit/>
          </a:bodyPr>
          <a:lstStyle/>
          <a:p>
            <a:r>
              <a:rPr lang="fr-FR" sz="1800" dirty="0"/>
              <a:t>Le porte pièce est à l’interface entre la pièce est la machine. À ce titre, il doit répondre à plusieurs exigences : </a:t>
            </a:r>
          </a:p>
          <a:p>
            <a:pPr lvl="1"/>
            <a:r>
              <a:rPr lang="fr-FR" sz="1800" dirty="0"/>
              <a:t>permettre à l’outil d’usiner la pièce ;</a:t>
            </a:r>
          </a:p>
          <a:p>
            <a:pPr lvl="1"/>
            <a:r>
              <a:rPr lang="fr-FR" sz="1800" dirty="0"/>
              <a:t>permettre la lubrification de la coupe ;</a:t>
            </a:r>
          </a:p>
          <a:p>
            <a:pPr lvl="1"/>
            <a:r>
              <a:rPr lang="fr-FR" sz="1800" dirty="0"/>
              <a:t>mettre la pièce en position (MIP) ;</a:t>
            </a:r>
          </a:p>
          <a:p>
            <a:pPr lvl="1"/>
            <a:r>
              <a:rPr lang="fr-FR" sz="1800" dirty="0"/>
              <a:t>maintenir la pièce en position (MAP) ;</a:t>
            </a:r>
          </a:p>
          <a:p>
            <a:pPr lvl="1"/>
            <a:r>
              <a:rPr lang="fr-FR" sz="1800" dirty="0"/>
              <a:t>être aisément manipulable ;</a:t>
            </a:r>
          </a:p>
          <a:p>
            <a:pPr lvl="1"/>
            <a:r>
              <a:rPr lang="fr-FR" sz="1800" dirty="0"/>
              <a:t>permettre l’évacuation du copeau ;</a:t>
            </a:r>
          </a:p>
          <a:p>
            <a:pPr lvl="1"/>
            <a:r>
              <a:rPr lang="fr-FR" sz="1800" dirty="0"/>
              <a:t>mettre et maintenir en position le montage de la pièce dans la machine. </a:t>
            </a:r>
          </a:p>
          <a:p>
            <a:pPr marL="0" indent="0">
              <a:buNone/>
            </a:pPr>
            <a:endParaRPr lang="fr-FR" sz="1800" dirty="0"/>
          </a:p>
          <a:p>
            <a:endParaRPr lang="fr-FR" sz="18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6948264" y="404664"/>
            <a:ext cx="1579245" cy="1024255"/>
          </a:xfrm>
          <a:prstGeom prst="rect">
            <a:avLst/>
          </a:prstGeom>
          <a:noFill/>
        </p:spPr>
      </p:pic>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4365104"/>
            <a:ext cx="8136904" cy="227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Picture 3"/>
          <p:cNvPicPr>
            <a:picLocks noChangeAspect="1" noChangeArrowheads="1"/>
          </p:cNvPicPr>
          <p:nvPr/>
        </p:nvPicPr>
        <p:blipFill>
          <a:blip r:embed="rId2"/>
          <a:srcRect/>
          <a:stretch>
            <a:fillRect/>
          </a:stretch>
        </p:blipFill>
        <p:spPr bwMode="auto">
          <a:xfrm>
            <a:off x="3419872" y="309265"/>
            <a:ext cx="5472415" cy="1637047"/>
          </a:xfrm>
          <a:prstGeom prst="rect">
            <a:avLst/>
          </a:prstGeom>
          <a:noFill/>
          <a:ln w="9525">
            <a:noFill/>
            <a:miter lim="800000"/>
            <a:headEnd/>
            <a:tailEnd/>
          </a:ln>
          <a:effectLst/>
        </p:spPr>
      </p:pic>
      <p:pic>
        <p:nvPicPr>
          <p:cNvPr id="7" name="Picture 5"/>
          <p:cNvPicPr>
            <a:picLocks noChangeAspect="1" noChangeArrowheads="1"/>
          </p:cNvPicPr>
          <p:nvPr/>
        </p:nvPicPr>
        <p:blipFill>
          <a:blip r:embed="rId3"/>
          <a:srcRect/>
          <a:stretch>
            <a:fillRect/>
          </a:stretch>
        </p:blipFill>
        <p:spPr bwMode="auto">
          <a:xfrm>
            <a:off x="218264" y="2636912"/>
            <a:ext cx="3332297" cy="2623298"/>
          </a:xfrm>
          <a:prstGeom prst="rect">
            <a:avLst/>
          </a:prstGeom>
          <a:noFill/>
          <a:ln w="9525">
            <a:noFill/>
            <a:miter lim="800000"/>
            <a:headEnd/>
            <a:tailEnd/>
          </a:ln>
          <a:effectLst/>
        </p:spPr>
      </p:pic>
      <p:pic>
        <p:nvPicPr>
          <p:cNvPr id="8" name="Picture 2" descr="F:\Dropbox\PartageXavier\PTSI\CI_06_PPM\Cours\09_Usinage_Tournage\png\op_tournage.png"/>
          <p:cNvPicPr>
            <a:picLocks noChangeAspect="1" noChangeArrowheads="1"/>
          </p:cNvPicPr>
          <p:nvPr/>
        </p:nvPicPr>
        <p:blipFill>
          <a:blip r:embed="rId4"/>
          <a:srcRect/>
          <a:stretch>
            <a:fillRect/>
          </a:stretch>
        </p:blipFill>
        <p:spPr bwMode="auto">
          <a:xfrm>
            <a:off x="3548172" y="2491304"/>
            <a:ext cx="5572164" cy="4370325"/>
          </a:xfrm>
          <a:prstGeom prst="rect">
            <a:avLst/>
          </a:prstGeom>
          <a:noFill/>
        </p:spPr>
      </p:pic>
    </p:spTree>
    <p:extLst>
      <p:ext uri="{BB962C8B-B14F-4D97-AF65-F5344CB8AC3E}">
        <p14:creationId xmlns:p14="http://schemas.microsoft.com/office/powerpoint/2010/main" val="2909431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SAREA\home\Archives_Xavier\PTSI_2012_2013\CI_06_PPM\Cours\09_Usinage_Tournage\png\op_chariotag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429228"/>
            <a:ext cx="7689578" cy="4032450"/>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SAREA\home\Archives_Xavier\PTSI_2012_2013\CI_06_PPM\Cours\09_Usinage_Tournage\png\op_dress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726925" y="1721519"/>
            <a:ext cx="6928150" cy="4227762"/>
          </a:xfrm>
          <a:prstGeom prst="rect">
            <a:avLst/>
          </a:prstGeom>
          <a:noFill/>
          <a:ln>
            <a:noFill/>
          </a:ln>
        </p:spPr>
      </p:pic>
    </p:spTree>
    <p:extLst>
      <p:ext uri="{BB962C8B-B14F-4D97-AF65-F5344CB8AC3E}">
        <p14:creationId xmlns:p14="http://schemas.microsoft.com/office/powerpoint/2010/main" val="971314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stretch>
            <a:fillRect/>
          </a:stretch>
        </p:blipFill>
        <p:spPr>
          <a:xfrm>
            <a:off x="395536" y="1772816"/>
            <a:ext cx="7916306" cy="2933056"/>
          </a:xfrm>
          <a:prstGeom prst="rect">
            <a:avLst/>
          </a:prstGeom>
        </p:spPr>
      </p:pic>
    </p:spTree>
    <p:extLst>
      <p:ext uri="{BB962C8B-B14F-4D97-AF65-F5344CB8AC3E}">
        <p14:creationId xmlns:p14="http://schemas.microsoft.com/office/powerpoint/2010/main" val="1071426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09_Usinage_Tournage\png\op_chanfrein.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001687" y="1753320"/>
            <a:ext cx="6378626" cy="4164160"/>
          </a:xfrm>
          <a:prstGeom prst="rect">
            <a:avLst/>
          </a:prstGeom>
          <a:noFill/>
          <a:ln>
            <a:noFill/>
          </a:ln>
        </p:spPr>
      </p:pic>
    </p:spTree>
    <p:extLst>
      <p:ext uri="{BB962C8B-B14F-4D97-AF65-F5344CB8AC3E}">
        <p14:creationId xmlns:p14="http://schemas.microsoft.com/office/powerpoint/2010/main" val="2361269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09_Usinage_Tournage\png\op_gor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785663" y="1773181"/>
            <a:ext cx="6810674" cy="4124438"/>
          </a:xfrm>
          <a:prstGeom prst="rect">
            <a:avLst/>
          </a:prstGeom>
          <a:noFill/>
          <a:ln>
            <a:noFill/>
          </a:ln>
        </p:spPr>
      </p:pic>
    </p:spTree>
    <p:extLst>
      <p:ext uri="{BB962C8B-B14F-4D97-AF65-F5344CB8AC3E}">
        <p14:creationId xmlns:p14="http://schemas.microsoft.com/office/powerpoint/2010/main" val="2361269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09_Usinage_Tournage\png\op_ales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77593" y="1937544"/>
            <a:ext cx="7826814" cy="3795712"/>
          </a:xfrm>
          <a:prstGeom prst="rect">
            <a:avLst/>
          </a:prstGeom>
          <a:noFill/>
          <a:ln>
            <a:noFill/>
          </a:ln>
        </p:spPr>
      </p:pic>
    </p:spTree>
    <p:extLst>
      <p:ext uri="{BB962C8B-B14F-4D97-AF65-F5344CB8AC3E}">
        <p14:creationId xmlns:p14="http://schemas.microsoft.com/office/powerpoint/2010/main" val="2361269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09_Usinage_Tournage\png\op_boul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1510" y="2081560"/>
            <a:ext cx="8358980" cy="3507680"/>
          </a:xfrm>
          <a:prstGeom prst="rect">
            <a:avLst/>
          </a:prstGeom>
          <a:noFill/>
          <a:ln>
            <a:noFill/>
          </a:ln>
        </p:spPr>
      </p:pic>
    </p:spTree>
    <p:extLst>
      <p:ext uri="{BB962C8B-B14F-4D97-AF65-F5344CB8AC3E}">
        <p14:creationId xmlns:p14="http://schemas.microsoft.com/office/powerpoint/2010/main" val="2361269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SAREA\home\Archives_Xavier\PTSI_2012_2013\CI_06_PPM\Cours\09_Usinage_Tournage\png\op_perc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83271" y="2513607"/>
            <a:ext cx="7815458" cy="2643586"/>
          </a:xfrm>
          <a:prstGeom prst="rect">
            <a:avLst/>
          </a:prstGeom>
          <a:noFill/>
          <a:ln>
            <a:noFill/>
          </a:ln>
        </p:spPr>
      </p:pic>
    </p:spTree>
    <p:extLst>
      <p:ext uri="{BB962C8B-B14F-4D97-AF65-F5344CB8AC3E}">
        <p14:creationId xmlns:p14="http://schemas.microsoft.com/office/powerpoint/2010/main" val="2361269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Espace réservé du contenu 7" descr="\\SAREA\home\Archives_Xavier\PTSI_2012_2013\CI_06_PPM\Cours\09_Usinage_Tournage\png\op_filet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713656" y="1722197"/>
            <a:ext cx="6954688" cy="4226406"/>
          </a:xfrm>
          <a:prstGeom prst="rect">
            <a:avLst/>
          </a:prstGeom>
          <a:noFill/>
          <a:ln>
            <a:noFill/>
          </a:ln>
        </p:spPr>
      </p:pic>
    </p:spTree>
    <p:extLst>
      <p:ext uri="{BB962C8B-B14F-4D97-AF65-F5344CB8AC3E}">
        <p14:creationId xmlns:p14="http://schemas.microsoft.com/office/powerpoint/2010/main" val="503792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Espace réservé du contenu 7" descr="\\SAREA\home\Archives_Xavier\PTSI_2012_2013\CI_06_PPM\Cours\09_Usinage_Tournage\png\op_filetage2.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549618" y="2081560"/>
            <a:ext cx="7282764" cy="3507680"/>
          </a:xfrm>
          <a:prstGeom prst="rect">
            <a:avLst/>
          </a:prstGeom>
          <a:noFill/>
          <a:ln>
            <a:noFill/>
          </a:ln>
        </p:spPr>
      </p:pic>
    </p:spTree>
    <p:extLst>
      <p:ext uri="{BB962C8B-B14F-4D97-AF65-F5344CB8AC3E}">
        <p14:creationId xmlns:p14="http://schemas.microsoft.com/office/powerpoint/2010/main" val="503792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Espace réservé du contenu 7" descr="\\SAREA\home\Archives_Xavier\PTSI_2012_2013\CI_06_PPM\Cours\09_Usinage_Tournage\png\pp_geometri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016340"/>
            <a:ext cx="3585764" cy="3544784"/>
          </a:xfrm>
          <a:prstGeom prst="rect">
            <a:avLst/>
          </a:prstGeom>
          <a:noFill/>
          <a:ln>
            <a:noFill/>
          </a:ln>
        </p:spPr>
      </p:pic>
      <p:pic>
        <p:nvPicPr>
          <p:cNvPr id="9" name="Image 8" descr="\\SAREA\home\Archives_Xavier\PTSI_2012_2013\CI_06_PPM\Cours\09_Usinage_Tournage\png\pp_geometrie_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2060848"/>
            <a:ext cx="3476304" cy="3379406"/>
          </a:xfrm>
          <a:prstGeom prst="rect">
            <a:avLst/>
          </a:prstGeom>
          <a:noFill/>
          <a:ln>
            <a:noFill/>
          </a:ln>
        </p:spPr>
      </p:pic>
    </p:spTree>
    <p:extLst>
      <p:ext uri="{BB962C8B-B14F-4D97-AF65-F5344CB8AC3E}">
        <p14:creationId xmlns:p14="http://schemas.microsoft.com/office/powerpoint/2010/main" val="503792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tournage</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SAREA\home\Archives_Xavier\PTSI_2012_2013\CI_06_PPM\Cours\09_Usinage_Tournage\png\op_perc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83271" y="2513607"/>
            <a:ext cx="7815458" cy="2643586"/>
          </a:xfrm>
          <a:prstGeom prst="rect">
            <a:avLst/>
          </a:prstGeom>
          <a:noFill/>
          <a:ln>
            <a:noFill/>
          </a:ln>
        </p:spPr>
      </p:pic>
    </p:spTree>
    <p:extLst>
      <p:ext uri="{BB962C8B-B14F-4D97-AF65-F5344CB8AC3E}">
        <p14:creationId xmlns:p14="http://schemas.microsoft.com/office/powerpoint/2010/main" val="503792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a:t>
            </a:r>
            <a:r>
              <a:rPr lang="fr-FR" dirty="0" smtClean="0"/>
              <a:t>tournage</a:t>
            </a:r>
            <a:br>
              <a:rPr lang="fr-FR" dirty="0" smtClean="0"/>
            </a:br>
            <a:r>
              <a:rPr lang="fr-FR" dirty="0" smtClean="0"/>
              <a:t>Contrat de phase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p:cNvPicPr>
            <a:picLocks noGrp="1"/>
          </p:cNvPicPr>
          <p:nvPr>
            <p:ph sz="quarter" idx="1"/>
          </p:nvPr>
        </p:nvPicPr>
        <p:blipFill>
          <a:blip r:embed="rId2"/>
          <a:stretch>
            <a:fillRect/>
          </a:stretch>
        </p:blipFill>
        <p:spPr>
          <a:xfrm>
            <a:off x="457200" y="1671003"/>
            <a:ext cx="7467600" cy="4328793"/>
          </a:xfrm>
          <a:prstGeom prst="rect">
            <a:avLst/>
          </a:prstGeom>
        </p:spPr>
      </p:pic>
    </p:spTree>
    <p:extLst>
      <p:ext uri="{BB962C8B-B14F-4D97-AF65-F5344CB8AC3E}">
        <p14:creationId xmlns:p14="http://schemas.microsoft.com/office/powerpoint/2010/main" val="1498789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Typologie de machines</a:t>
            </a:r>
            <a:endParaRPr lang="fr-FR" dirty="0"/>
          </a:p>
        </p:txBody>
      </p:sp>
      <p:sp>
        <p:nvSpPr>
          <p:cNvPr id="3" name="Espace réservé du contenu 2"/>
          <p:cNvSpPr>
            <a:spLocks noGrp="1"/>
          </p:cNvSpPr>
          <p:nvPr>
            <p:ph sz="quarter" idx="1"/>
          </p:nvPr>
        </p:nvSpPr>
        <p:spPr>
          <a:xfrm>
            <a:off x="457200" y="1196752"/>
            <a:ext cx="3826768" cy="5277200"/>
          </a:xfrm>
        </p:spPr>
        <p:txBody>
          <a:bodyPr/>
          <a:lstStyle/>
          <a:p>
            <a:r>
              <a:rPr lang="fr-FR" dirty="0"/>
              <a:t>A : banc</a:t>
            </a:r>
          </a:p>
          <a:p>
            <a:r>
              <a:rPr lang="fr-FR" dirty="0"/>
              <a:t>B : poupée fixe</a:t>
            </a:r>
          </a:p>
          <a:p>
            <a:r>
              <a:rPr lang="fr-FR" dirty="0"/>
              <a:t>C : bâti </a:t>
            </a:r>
          </a:p>
          <a:p>
            <a:r>
              <a:rPr lang="fr-FR" dirty="0"/>
              <a:t>D : broche horizontale</a:t>
            </a:r>
          </a:p>
          <a:p>
            <a:r>
              <a:rPr lang="fr-FR" dirty="0"/>
              <a:t>E : poupée </a:t>
            </a:r>
            <a:r>
              <a:rPr lang="fr-FR" dirty="0" smtClean="0"/>
              <a:t>mobile</a:t>
            </a:r>
          </a:p>
          <a:p>
            <a:r>
              <a:rPr lang="fr-FR" dirty="0"/>
              <a:t>F : chariot longitudinal ou traînard</a:t>
            </a:r>
          </a:p>
          <a:p>
            <a:r>
              <a:rPr lang="fr-FR" dirty="0"/>
              <a:t>G : chariot transversal</a:t>
            </a:r>
          </a:p>
          <a:p>
            <a:r>
              <a:rPr lang="fr-FR" dirty="0"/>
              <a:t>H : chariot orientable ou supérieur</a:t>
            </a:r>
          </a:p>
          <a:p>
            <a:r>
              <a:rPr lang="fr-FR" dirty="0"/>
              <a:t>I : barre de chariotage</a:t>
            </a:r>
          </a:p>
          <a:p>
            <a:r>
              <a:rPr lang="fr-FR" dirty="0"/>
              <a:t>J : vis mère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stretch>
            <a:fillRect/>
          </a:stretch>
        </p:blipFill>
        <p:spPr>
          <a:xfrm>
            <a:off x="4511000" y="-25963"/>
            <a:ext cx="4622858" cy="3501009"/>
          </a:xfrm>
          <a:prstGeom prst="rect">
            <a:avLst/>
          </a:prstGeom>
        </p:spPr>
      </p:pic>
      <p:pic>
        <p:nvPicPr>
          <p:cNvPr id="9" name="Image 8" descr="\\SAREA\home\Archives_Xavier\PTSI_2012_2013\CI_06_PPM\Cours\09_Usinage_Tournage\png\cazeneuve.png"/>
          <p:cNvPicPr/>
          <p:nvPr/>
        </p:nvPicPr>
        <p:blipFill>
          <a:blip r:embed="rId3">
            <a:extLst>
              <a:ext uri="{28A0092B-C50C-407E-A947-70E740481C1C}">
                <a14:useLocalDpi xmlns:a14="http://schemas.microsoft.com/office/drawing/2010/main" val="0"/>
              </a:ext>
            </a:extLst>
          </a:blip>
          <a:srcRect/>
          <a:stretch>
            <a:fillRect/>
          </a:stretch>
        </p:blipFill>
        <p:spPr bwMode="auto">
          <a:xfrm>
            <a:off x="5166245" y="3379476"/>
            <a:ext cx="3312368" cy="3165811"/>
          </a:xfrm>
          <a:prstGeom prst="rect">
            <a:avLst/>
          </a:prstGeom>
          <a:noFill/>
          <a:ln>
            <a:noFill/>
          </a:ln>
        </p:spPr>
      </p:pic>
    </p:spTree>
    <p:extLst>
      <p:ext uri="{BB962C8B-B14F-4D97-AF65-F5344CB8AC3E}">
        <p14:creationId xmlns:p14="http://schemas.microsoft.com/office/powerpoint/2010/main" val="4228078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Fraisage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Picture 2" descr="F:\Dropbox\PartageXavier\PTSI\CI_06_PPM\Cours\09_Usinage_Tournage\png\ceu.png"/>
          <p:cNvPicPr>
            <a:picLocks noChangeAspect="1" noChangeArrowheads="1"/>
          </p:cNvPicPr>
          <p:nvPr/>
        </p:nvPicPr>
        <p:blipFill>
          <a:blip r:embed="rId2"/>
          <a:srcRect/>
          <a:stretch>
            <a:fillRect/>
          </a:stretch>
        </p:blipFill>
        <p:spPr bwMode="auto">
          <a:xfrm>
            <a:off x="2786050" y="2143116"/>
            <a:ext cx="3365400" cy="2947986"/>
          </a:xfrm>
          <a:prstGeom prst="rect">
            <a:avLst/>
          </a:prstGeom>
          <a:noFill/>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52" y="2357430"/>
            <a:ext cx="1785918" cy="1547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Dropbox\PartageXavier\PTSI\CI_06_PPM\Cours\10_Usinage_Fraisage\png\5axes.png"/>
          <p:cNvPicPr>
            <a:picLocks noChangeAspect="1" noChangeArrowheads="1"/>
          </p:cNvPicPr>
          <p:nvPr/>
        </p:nvPicPr>
        <p:blipFill>
          <a:blip r:embed="rId4"/>
          <a:srcRect/>
          <a:stretch>
            <a:fillRect/>
          </a:stretch>
        </p:blipFill>
        <p:spPr bwMode="auto">
          <a:xfrm>
            <a:off x="522763" y="4187738"/>
            <a:ext cx="1548907" cy="1221731"/>
          </a:xfrm>
          <a:prstGeom prst="rect">
            <a:avLst/>
          </a:prstGeom>
          <a:noFill/>
        </p:spPr>
      </p:pic>
      <p:pic>
        <p:nvPicPr>
          <p:cNvPr id="9" name="Picture 3" descr="F:\Dropbox\PartageXavier\PTSI\CI_06_PPM\Cours\10_Usinage_Fraisage\png\attachement_cone_2.png"/>
          <p:cNvPicPr>
            <a:picLocks noChangeAspect="1" noChangeArrowheads="1"/>
          </p:cNvPicPr>
          <p:nvPr/>
        </p:nvPicPr>
        <p:blipFill>
          <a:blip r:embed="rId5" cstate="print"/>
          <a:srcRect/>
          <a:stretch>
            <a:fillRect/>
          </a:stretch>
        </p:blipFill>
        <p:spPr bwMode="auto">
          <a:xfrm flipH="1">
            <a:off x="2252488" y="1168112"/>
            <a:ext cx="781370" cy="1596109"/>
          </a:xfrm>
          <a:prstGeom prst="rect">
            <a:avLst/>
          </a:prstGeom>
          <a:noFill/>
        </p:spPr>
      </p:pic>
      <p:pic>
        <p:nvPicPr>
          <p:cNvPr id="10" name="Picture 4" descr="F:\Dropbox\PartageXavier\PTSI\CI_06_PPM\Cours\10_Usinage_Fraisage\png\attachement_hsk.png"/>
          <p:cNvPicPr>
            <a:picLocks noChangeAspect="1" noChangeArrowheads="1"/>
          </p:cNvPicPr>
          <p:nvPr/>
        </p:nvPicPr>
        <p:blipFill>
          <a:blip r:embed="rId6" cstate="print"/>
          <a:srcRect/>
          <a:stretch>
            <a:fillRect/>
          </a:stretch>
        </p:blipFill>
        <p:spPr bwMode="auto">
          <a:xfrm flipH="1">
            <a:off x="3214678" y="1168112"/>
            <a:ext cx="1164842" cy="1061278"/>
          </a:xfrm>
          <a:prstGeom prst="rect">
            <a:avLst/>
          </a:prstGeom>
          <a:noFill/>
        </p:spPr>
      </p:pic>
      <p:pic>
        <p:nvPicPr>
          <p:cNvPr id="11" name="Picture 5" descr="F:\Dropbox\PartageXavier\PTSI\CI_06_PPM\Cours\10_Usinage_Fraisage\png\fr_torique.png"/>
          <p:cNvPicPr>
            <a:picLocks noChangeAspect="1" noChangeArrowheads="1"/>
          </p:cNvPicPr>
          <p:nvPr/>
        </p:nvPicPr>
        <p:blipFill>
          <a:blip r:embed="rId7"/>
          <a:srcRect/>
          <a:stretch>
            <a:fillRect/>
          </a:stretch>
        </p:blipFill>
        <p:spPr bwMode="auto">
          <a:xfrm rot="4500000">
            <a:off x="6222379" y="1961709"/>
            <a:ext cx="2192147" cy="309991"/>
          </a:xfrm>
          <a:prstGeom prst="rect">
            <a:avLst/>
          </a:prstGeom>
          <a:noFill/>
        </p:spPr>
      </p:pic>
      <p:pic>
        <p:nvPicPr>
          <p:cNvPr id="12" name="Picture 6" descr="F:\Dropbox\PartageXavier\PTSI\CI_06_PPM\Cours\10_Usinage_Fraisage\png\fr_surfacer_2.png"/>
          <p:cNvPicPr>
            <a:picLocks noChangeAspect="1" noChangeArrowheads="1"/>
          </p:cNvPicPr>
          <p:nvPr/>
        </p:nvPicPr>
        <p:blipFill>
          <a:blip r:embed="rId8"/>
          <a:srcRect/>
          <a:stretch>
            <a:fillRect/>
          </a:stretch>
        </p:blipFill>
        <p:spPr bwMode="auto">
          <a:xfrm rot="20700000">
            <a:off x="6119112" y="1232781"/>
            <a:ext cx="778980" cy="2121167"/>
          </a:xfrm>
          <a:prstGeom prst="rect">
            <a:avLst/>
          </a:prstGeom>
          <a:noFill/>
        </p:spPr>
      </p:pic>
      <p:pic>
        <p:nvPicPr>
          <p:cNvPr id="13" name="Picture 7" descr="F:\Dropbox\PartageXavier\PTSI\CI_06_PPM\Cours\10_Usinage_Fraisage\png\modulaire_1.png"/>
          <p:cNvPicPr>
            <a:picLocks noChangeAspect="1" noChangeArrowheads="1"/>
          </p:cNvPicPr>
          <p:nvPr/>
        </p:nvPicPr>
        <p:blipFill>
          <a:blip r:embed="rId9"/>
          <a:srcRect/>
          <a:stretch>
            <a:fillRect/>
          </a:stretch>
        </p:blipFill>
        <p:spPr bwMode="auto">
          <a:xfrm>
            <a:off x="2423920" y="5230907"/>
            <a:ext cx="1955600" cy="1472096"/>
          </a:xfrm>
          <a:prstGeom prst="rect">
            <a:avLst/>
          </a:prstGeom>
          <a:noFill/>
        </p:spPr>
      </p:pic>
      <p:pic>
        <p:nvPicPr>
          <p:cNvPr id="14" name="Picture 8" descr="F:\Dropbox\PartageXavier\PTSI\CI_06_PPM\Cours\10_Usinage_Fraisage\png\ex_4.png"/>
          <p:cNvPicPr>
            <a:picLocks noChangeAspect="1" noChangeArrowheads="1"/>
          </p:cNvPicPr>
          <p:nvPr/>
        </p:nvPicPr>
        <p:blipFill>
          <a:blip r:embed="rId10"/>
          <a:srcRect/>
          <a:stretch>
            <a:fillRect/>
          </a:stretch>
        </p:blipFill>
        <p:spPr bwMode="auto">
          <a:xfrm>
            <a:off x="4379520" y="5503983"/>
            <a:ext cx="1638501" cy="1199020"/>
          </a:xfrm>
          <a:prstGeom prst="rect">
            <a:avLst/>
          </a:prstGeom>
          <a:noFill/>
        </p:spPr>
      </p:pic>
      <p:pic>
        <p:nvPicPr>
          <p:cNvPr id="15" name="Picture 9" descr="F:\Dropbox\PartageXavier\PTSI\CI_06_PPM\Cours\10_Usinage_Fraisage\png\exemple_gamme.png"/>
          <p:cNvPicPr>
            <a:picLocks noChangeAspect="1" noChangeArrowheads="1"/>
          </p:cNvPicPr>
          <p:nvPr/>
        </p:nvPicPr>
        <p:blipFill>
          <a:blip r:embed="rId11"/>
          <a:srcRect/>
          <a:stretch>
            <a:fillRect/>
          </a:stretch>
        </p:blipFill>
        <p:spPr bwMode="auto">
          <a:xfrm>
            <a:off x="6132420" y="4187738"/>
            <a:ext cx="2089902" cy="2670262"/>
          </a:xfrm>
          <a:prstGeom prst="rect">
            <a:avLst/>
          </a:prstGeom>
          <a:noFill/>
        </p:spPr>
      </p:pic>
    </p:spTree>
    <p:extLst>
      <p:ext uri="{BB962C8B-B14F-4D97-AF65-F5344CB8AC3E}">
        <p14:creationId xmlns:p14="http://schemas.microsoft.com/office/powerpoint/2010/main" val="2104287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fraisage</a:t>
            </a:r>
            <a:br>
              <a:rPr lang="fr-FR" dirty="0" smtClean="0"/>
            </a:br>
            <a:r>
              <a:rPr lang="fr-FR" dirty="0" smtClean="0"/>
              <a:t>Les machines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7380312" y="188640"/>
            <a:ext cx="1122045" cy="1024255"/>
          </a:xfrm>
          <a:prstGeom prst="rect">
            <a:avLst/>
          </a:prstGeom>
          <a:noFill/>
        </p:spPr>
      </p:pic>
      <p:pic>
        <p:nvPicPr>
          <p:cNvPr id="10242" name="Picture 2"/>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bwMode="auto">
          <a:xfrm>
            <a:off x="378344" y="1203700"/>
            <a:ext cx="8106816" cy="322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Image 7" descr="0"/>
          <p:cNvPicPr/>
          <p:nvPr/>
        </p:nvPicPr>
        <p:blipFill>
          <a:blip r:embed="rId4" cstate="print">
            <a:lum bright="12000"/>
          </a:blip>
          <a:srcRect/>
          <a:stretch>
            <a:fillRect/>
          </a:stretch>
        </p:blipFill>
        <p:spPr bwMode="auto">
          <a:xfrm>
            <a:off x="941801" y="4464080"/>
            <a:ext cx="6571716" cy="2393920"/>
          </a:xfrm>
          <a:prstGeom prst="rect">
            <a:avLst/>
          </a:prstGeom>
          <a:noFill/>
          <a:ln w="9525">
            <a:noFill/>
            <a:miter lim="800000"/>
            <a:headEnd/>
            <a:tailEnd/>
          </a:ln>
        </p:spPr>
      </p:pic>
    </p:spTree>
    <p:extLst>
      <p:ext uri="{BB962C8B-B14F-4D97-AF65-F5344CB8AC3E}">
        <p14:creationId xmlns:p14="http://schemas.microsoft.com/office/powerpoint/2010/main" val="1096570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fraisage</a:t>
            </a:r>
            <a:br>
              <a:rPr lang="fr-FR" dirty="0" smtClean="0"/>
            </a:br>
            <a:r>
              <a:rPr lang="fr-FR" dirty="0" smtClean="0"/>
              <a:t>Les porte outils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1266"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996952"/>
            <a:ext cx="8341544" cy="221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Image 6"/>
          <p:cNvPicPr/>
          <p:nvPr/>
        </p:nvPicPr>
        <p:blipFill>
          <a:blip r:embed="rId3">
            <a:extLst>
              <a:ext uri="{28A0092B-C50C-407E-A947-70E740481C1C}">
                <a14:useLocalDpi xmlns:a14="http://schemas.microsoft.com/office/drawing/2010/main" val="0"/>
              </a:ext>
            </a:extLst>
          </a:blip>
          <a:srcRect/>
          <a:stretch>
            <a:fillRect/>
          </a:stretch>
        </p:blipFill>
        <p:spPr bwMode="auto">
          <a:xfrm>
            <a:off x="7740352" y="90714"/>
            <a:ext cx="1127760" cy="1024255"/>
          </a:xfrm>
          <a:prstGeom prst="rect">
            <a:avLst/>
          </a:prstGeom>
          <a:noFill/>
        </p:spPr>
      </p:pic>
    </p:spTree>
    <p:extLst>
      <p:ext uri="{BB962C8B-B14F-4D97-AF65-F5344CB8AC3E}">
        <p14:creationId xmlns:p14="http://schemas.microsoft.com/office/powerpoint/2010/main" val="1217023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fraisage</a:t>
            </a:r>
            <a:r>
              <a:rPr lang="fr-FR" dirty="0" smtClean="0"/>
              <a:t/>
            </a:r>
            <a:br>
              <a:rPr lang="fr-FR" dirty="0" smtClean="0"/>
            </a:br>
            <a:r>
              <a:rPr lang="fr-FR" dirty="0" smtClean="0"/>
              <a:t>Outils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2290"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24841" y="1649511"/>
            <a:ext cx="7932318" cy="4371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Image 6"/>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16632"/>
            <a:ext cx="1122045" cy="1024255"/>
          </a:xfrm>
          <a:prstGeom prst="rect">
            <a:avLst/>
          </a:prstGeom>
          <a:noFill/>
        </p:spPr>
      </p:pic>
    </p:spTree>
    <p:extLst>
      <p:ext uri="{BB962C8B-B14F-4D97-AF65-F5344CB8AC3E}">
        <p14:creationId xmlns:p14="http://schemas.microsoft.com/office/powerpoint/2010/main" val="726242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fraisage</a:t>
            </a:r>
            <a:r>
              <a:rPr lang="fr-FR" dirty="0" smtClean="0"/>
              <a:t/>
            </a:r>
            <a:br>
              <a:rPr lang="fr-FR" dirty="0" smtClean="0"/>
            </a:br>
            <a:r>
              <a:rPr lang="fr-FR" dirty="0" smtClean="0"/>
              <a:t>Outils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p:cNvPicPr/>
          <p:nvPr/>
        </p:nvPicPr>
        <p:blipFill>
          <a:blip r:embed="rId2">
            <a:extLst>
              <a:ext uri="{28A0092B-C50C-407E-A947-70E740481C1C}">
                <a14:useLocalDpi xmlns:a14="http://schemas.microsoft.com/office/drawing/2010/main" val="0"/>
              </a:ext>
            </a:extLst>
          </a:blip>
          <a:srcRect/>
          <a:stretch>
            <a:fillRect/>
          </a:stretch>
        </p:blipFill>
        <p:spPr bwMode="auto">
          <a:xfrm>
            <a:off x="7524328" y="116632"/>
            <a:ext cx="1122045" cy="1024255"/>
          </a:xfrm>
          <a:prstGeom prst="rect">
            <a:avLst/>
          </a:prstGeom>
          <a:noFill/>
        </p:spPr>
      </p:pic>
      <p:pic>
        <p:nvPicPr>
          <p:cNvPr id="13314" name="Picture 2"/>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2348880"/>
            <a:ext cx="8910746" cy="268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0536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Porte pièce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7668344" y="19270"/>
            <a:ext cx="1127760" cy="1024255"/>
          </a:xfrm>
          <a:prstGeom prst="rect">
            <a:avLst/>
          </a:prstGeom>
          <a:noFill/>
        </p:spPr>
      </p:pic>
      <p:pic>
        <p:nvPicPr>
          <p:cNvPr id="14338" name="Picture 2"/>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2132856"/>
            <a:ext cx="9035738" cy="341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0580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fraisage</a:t>
            </a:r>
            <a:br>
              <a:rPr lang="fr-FR" dirty="0"/>
            </a:br>
            <a:r>
              <a:rPr lang="fr-FR" dirty="0"/>
              <a:t>Pièces</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Picture 4" descr="hsc_reifen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268760"/>
            <a:ext cx="2896208" cy="21194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sc_bruechromkobalt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902687"/>
            <a:ext cx="2896208" cy="21194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sc_impeller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3917926"/>
            <a:ext cx="2896208" cy="2119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sc_spritzgussfor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1268760"/>
            <a:ext cx="2896208" cy="2119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341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surfac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96803" y="1361479"/>
            <a:ext cx="7388394" cy="4947842"/>
          </a:xfrm>
          <a:prstGeom prst="rect">
            <a:avLst/>
          </a:prstGeom>
          <a:noFill/>
          <a:ln>
            <a:noFill/>
          </a:ln>
        </p:spPr>
      </p:pic>
    </p:spTree>
    <p:extLst>
      <p:ext uri="{BB962C8B-B14F-4D97-AF65-F5344CB8AC3E}">
        <p14:creationId xmlns:p14="http://schemas.microsoft.com/office/powerpoint/2010/main" val="2958705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flanc.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857672" y="1030659"/>
            <a:ext cx="6666656" cy="5609482"/>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surfac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361728" y="1258829"/>
            <a:ext cx="5658544" cy="5153142"/>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Typologie de machines</a:t>
            </a:r>
            <a:endParaRPr lang="fr-FR" dirty="0"/>
          </a:p>
        </p:txBody>
      </p:sp>
      <p:sp>
        <p:nvSpPr>
          <p:cNvPr id="3" name="Espace réservé du contenu 2"/>
          <p:cNvSpPr>
            <a:spLocks noGrp="1"/>
          </p:cNvSpPr>
          <p:nvPr>
            <p:ph sz="quarter" idx="1"/>
          </p:nvPr>
        </p:nvSpPr>
        <p:spPr>
          <a:xfrm>
            <a:off x="457200" y="1196752"/>
            <a:ext cx="4546848" cy="5277200"/>
          </a:xfrm>
        </p:spPr>
        <p:txBody>
          <a:bodyPr>
            <a:normAutofit lnSpcReduction="10000"/>
          </a:bodyPr>
          <a:lstStyle/>
          <a:p>
            <a:r>
              <a:rPr lang="fr-FR" dirty="0"/>
              <a:t>1 : </a:t>
            </a:r>
            <a:r>
              <a:rPr lang="fr-FR" dirty="0" smtClean="0"/>
              <a:t>Bâti</a:t>
            </a:r>
            <a:endParaRPr lang="fr-FR" dirty="0"/>
          </a:p>
          <a:p>
            <a:r>
              <a:rPr lang="fr-FR" dirty="0"/>
              <a:t>2 : </a:t>
            </a:r>
            <a:r>
              <a:rPr lang="fr-FR" dirty="0" smtClean="0"/>
              <a:t>Table</a:t>
            </a:r>
            <a:endParaRPr lang="fr-FR" dirty="0"/>
          </a:p>
          <a:p>
            <a:r>
              <a:rPr lang="fr-FR" dirty="0"/>
              <a:t>3 : </a:t>
            </a:r>
            <a:r>
              <a:rPr lang="fr-FR" dirty="0" smtClean="0"/>
              <a:t>Mouvement transversal</a:t>
            </a:r>
            <a:endParaRPr lang="fr-FR" dirty="0"/>
          </a:p>
          <a:p>
            <a:r>
              <a:rPr lang="fr-FR" dirty="0"/>
              <a:t>4 : </a:t>
            </a:r>
            <a:r>
              <a:rPr lang="fr-FR" dirty="0" smtClean="0"/>
              <a:t>Mouvement longitudinal</a:t>
            </a:r>
            <a:endParaRPr lang="fr-FR" dirty="0"/>
          </a:p>
          <a:p>
            <a:r>
              <a:rPr lang="fr-FR" dirty="0"/>
              <a:t>5 : </a:t>
            </a:r>
            <a:r>
              <a:rPr lang="fr-FR" dirty="0" smtClean="0"/>
              <a:t>Nez </a:t>
            </a:r>
            <a:r>
              <a:rPr lang="fr-FR" dirty="0"/>
              <a:t>de broche</a:t>
            </a:r>
          </a:p>
          <a:p>
            <a:r>
              <a:rPr lang="fr-FR" dirty="0"/>
              <a:t>6 : </a:t>
            </a:r>
            <a:r>
              <a:rPr lang="fr-FR" dirty="0" smtClean="0"/>
              <a:t>Broche</a:t>
            </a:r>
          </a:p>
          <a:p>
            <a:r>
              <a:rPr lang="fr-FR" dirty="0"/>
              <a:t>7 : </a:t>
            </a:r>
            <a:r>
              <a:rPr lang="fr-FR" dirty="0" smtClean="0"/>
              <a:t>Inclinaison </a:t>
            </a:r>
            <a:r>
              <a:rPr lang="fr-FR" dirty="0"/>
              <a:t>tête</a:t>
            </a:r>
          </a:p>
          <a:p>
            <a:r>
              <a:rPr lang="fr-FR" dirty="0"/>
              <a:t>8 : </a:t>
            </a:r>
            <a:r>
              <a:rPr lang="fr-FR" dirty="0" smtClean="0"/>
              <a:t>Mise </a:t>
            </a:r>
            <a:r>
              <a:rPr lang="fr-FR" dirty="0"/>
              <a:t>en route</a:t>
            </a:r>
          </a:p>
          <a:p>
            <a:r>
              <a:rPr lang="fr-FR" dirty="0"/>
              <a:t>9 : </a:t>
            </a:r>
            <a:r>
              <a:rPr lang="fr-FR" dirty="0"/>
              <a:t>B</a:t>
            </a:r>
            <a:r>
              <a:rPr lang="fr-FR" dirty="0" smtClean="0"/>
              <a:t>oîte de vitesse de broche</a:t>
            </a:r>
            <a:endParaRPr lang="fr-FR" dirty="0"/>
          </a:p>
          <a:p>
            <a:r>
              <a:rPr lang="fr-FR" dirty="0"/>
              <a:t>10 : </a:t>
            </a:r>
            <a:r>
              <a:rPr lang="fr-FR" dirty="0" smtClean="0"/>
              <a:t>Boîte de vitesse d’avance</a:t>
            </a:r>
            <a:endParaRPr lang="fr-FR" dirty="0"/>
          </a:p>
          <a:p>
            <a:r>
              <a:rPr lang="fr-FR" dirty="0"/>
              <a:t>11 : </a:t>
            </a:r>
            <a:r>
              <a:rPr lang="fr-FR" dirty="0" smtClean="0"/>
              <a:t>Support </a:t>
            </a:r>
            <a:r>
              <a:rPr lang="fr-FR" dirty="0"/>
              <a:t>lunette</a:t>
            </a:r>
          </a:p>
          <a:p>
            <a:r>
              <a:rPr lang="fr-FR" dirty="0"/>
              <a:t>12 : </a:t>
            </a:r>
            <a:r>
              <a:rPr lang="fr-FR" dirty="0" smtClean="0"/>
              <a:t>Lunette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1"/>
          <p:cNvPicPr/>
          <p:nvPr/>
        </p:nvPicPr>
        <p:blipFill>
          <a:blip r:embed="rId2" cstate="print"/>
          <a:srcRect/>
          <a:stretch>
            <a:fillRect/>
          </a:stretch>
        </p:blipFill>
        <p:spPr bwMode="auto">
          <a:xfrm>
            <a:off x="4788024" y="-1"/>
            <a:ext cx="4355976" cy="3904319"/>
          </a:xfrm>
          <a:prstGeom prst="rect">
            <a:avLst/>
          </a:prstGeom>
          <a:noFill/>
          <a:ln w="9525">
            <a:noFill/>
            <a:miter lim="800000"/>
            <a:headEnd/>
            <a:tailEnd/>
          </a:ln>
        </p:spPr>
      </p:pic>
      <p:pic>
        <p:nvPicPr>
          <p:cNvPr id="10" name="Image 9" descr="\\SAREA\home\Archives_Xavier\PTSI_2012_2013\CI_06_PPM\Cours\10_Usinage_Fraisage\png\axes_normalise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4022675"/>
            <a:ext cx="3274459" cy="2835325"/>
          </a:xfrm>
          <a:prstGeom prst="rect">
            <a:avLst/>
          </a:prstGeom>
          <a:noFill/>
          <a:ln>
            <a:noFill/>
          </a:ln>
        </p:spPr>
      </p:pic>
    </p:spTree>
    <p:extLst>
      <p:ext uri="{BB962C8B-B14F-4D97-AF65-F5344CB8AC3E}">
        <p14:creationId xmlns:p14="http://schemas.microsoft.com/office/powerpoint/2010/main" val="676475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rainurer.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361727" y="1254745"/>
            <a:ext cx="5658546" cy="5161310"/>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rainure_t.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171246"/>
            <a:ext cx="6234610" cy="5686754"/>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arond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320854" y="1217463"/>
            <a:ext cx="5740292" cy="5235874"/>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 </a:t>
            </a:r>
            <a:r>
              <a:rPr lang="fr-FR" dirty="0"/>
              <a:t>fraisage</a:t>
            </a:r>
            <a:r>
              <a:rPr lang="fr-FR" dirty="0" smtClean="0"/>
              <a:t/>
            </a:r>
            <a:br>
              <a:rPr lang="fr-FR" dirty="0" smtClean="0"/>
            </a:br>
            <a:r>
              <a:rPr lang="fr-FR" dirty="0" smtClean="0"/>
              <a:t>Pièces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op_qq.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7711" y="1266826"/>
            <a:ext cx="5946578" cy="5137148"/>
          </a:xfrm>
          <a:prstGeom prst="rect">
            <a:avLst/>
          </a:prstGeom>
          <a:noFill/>
          <a:ln>
            <a:noFill/>
          </a:ln>
        </p:spPr>
      </p:pic>
    </p:spTree>
    <p:extLst>
      <p:ext uri="{BB962C8B-B14F-4D97-AF65-F5344CB8AC3E}">
        <p14:creationId xmlns:p14="http://schemas.microsoft.com/office/powerpoint/2010/main" val="2855162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fraisage</a:t>
            </a:r>
            <a:r>
              <a:rPr lang="fr-FR" dirty="0" smtClean="0"/>
              <a:t/>
            </a:r>
            <a:br>
              <a:rPr lang="fr-FR" dirty="0" smtClean="0"/>
            </a:br>
            <a:r>
              <a:rPr lang="fr-FR" dirty="0" smtClean="0"/>
              <a:t>Contrat de phase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p:cNvPicPr>
            <a:picLocks noGrp="1"/>
          </p:cNvPicPr>
          <p:nvPr>
            <p:ph sz="quarter" idx="1"/>
          </p:nvPr>
        </p:nvPicPr>
        <p:blipFill>
          <a:blip r:embed="rId2"/>
          <a:stretch>
            <a:fillRect/>
          </a:stretch>
        </p:blipFill>
        <p:spPr>
          <a:xfrm>
            <a:off x="457200" y="2404110"/>
            <a:ext cx="7467600" cy="2862580"/>
          </a:xfrm>
          <a:prstGeom prst="rect">
            <a:avLst/>
          </a:prstGeom>
        </p:spPr>
      </p:pic>
    </p:spTree>
    <p:extLst>
      <p:ext uri="{BB962C8B-B14F-4D97-AF65-F5344CB8AC3E}">
        <p14:creationId xmlns:p14="http://schemas.microsoft.com/office/powerpoint/2010/main" val="4093575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Coupe des métaux</a:t>
            </a:r>
            <a:br>
              <a:rPr lang="fr-FR" dirty="0" smtClean="0"/>
            </a:br>
            <a:r>
              <a:rPr lang="fr-FR" dirty="0" smtClean="0"/>
              <a:t>Matériaux des outils</a:t>
            </a:r>
            <a:endParaRPr lang="fr-FR" dirty="0"/>
          </a:p>
        </p:txBody>
      </p:sp>
      <p:sp>
        <p:nvSpPr>
          <p:cNvPr id="3" name="Espace réservé du contenu 2"/>
          <p:cNvSpPr>
            <a:spLocks noGrp="1"/>
          </p:cNvSpPr>
          <p:nvPr>
            <p:ph sz="quarter" idx="1"/>
          </p:nvPr>
        </p:nvSpPr>
        <p:spPr/>
        <p:txBody>
          <a:bodyPr>
            <a:normAutofit fontScale="92500"/>
          </a:bodyPr>
          <a:lstStyle/>
          <a:p>
            <a:r>
              <a:rPr lang="fr-FR" dirty="0"/>
              <a:t>De bonnes conditions d’usinage sont garanties par un choix pertinent du matériau de l’outil en fonction du matériau à usiner. Les principaux matériaux d’outils sont : </a:t>
            </a:r>
          </a:p>
          <a:p>
            <a:pPr lvl="1"/>
            <a:r>
              <a:rPr lang="fr-FR" dirty="0"/>
              <a:t>les aciers trempés dits « rapides » qui sont des aciers fortement alliés dont le pourcentage en carbone dépasse les 0,7%. En fonction des matériaux à usiner on leur adjoint du tungstène (W), du molybdène (Mo) ou du vanadium (V) (pour la résistance à l’usure) du chrome (Cr) (pour sa capacité à être trempé), du cobalt (Co) (pour améliorer la dureté à chaud) ou du manganèse (Mn) (pour minimiser la déformation) ;</a:t>
            </a:r>
          </a:p>
          <a:p>
            <a:pPr lvl="1"/>
            <a:r>
              <a:rPr lang="fr-FR" dirty="0"/>
              <a:t>les carbures métalliques issus de la métallurgie des poudres. Ils sont composés de carbures de tungstène, titane, tantale ou niobium auxquels on adjoint un liant (souvent du cobalt) ;</a:t>
            </a:r>
          </a:p>
          <a:p>
            <a:pPr lvl="1"/>
            <a:r>
              <a:rPr lang="fr-FR" dirty="0"/>
              <a:t>les céramiques composées d’alumine et d’oxyde métallique ;</a:t>
            </a:r>
          </a:p>
          <a:p>
            <a:pPr lvl="1"/>
            <a:r>
              <a:rPr lang="fr-FR" dirty="0"/>
              <a:t>les diamants.</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3065394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Coupe des métaux</a:t>
            </a:r>
            <a:br>
              <a:rPr lang="fr-FR" dirty="0" smtClean="0"/>
            </a:br>
            <a:r>
              <a:rPr lang="fr-FR" dirty="0" smtClean="0"/>
              <a:t>Géométrie de la zone de coupe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5362"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132856"/>
            <a:ext cx="8126411" cy="2859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Coupe des </a:t>
            </a:r>
            <a:r>
              <a:rPr lang="fr-FR" dirty="0" smtClean="0"/>
              <a:t>métaux</a:t>
            </a:r>
            <a:br>
              <a:rPr lang="fr-FR" dirty="0" smtClean="0"/>
            </a:br>
            <a:r>
              <a:rPr lang="fr-FR" dirty="0" smtClean="0"/>
              <a:t>Principe de formation du copeau</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6386"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87011" y="1340768"/>
            <a:ext cx="8225646" cy="206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www.geniemeca.fpms.ac.be/Recherche/recherche_microusinage_fichiers/VM_100ALE_NoDam.PNG"/>
          <p:cNvPicPr>
            <a:picLocks noChangeAspect="1" noChangeArrowheads="1"/>
          </p:cNvPicPr>
          <p:nvPr/>
        </p:nvPicPr>
        <p:blipFill>
          <a:blip r:embed="rId3"/>
          <a:srcRect/>
          <a:stretch>
            <a:fillRect/>
          </a:stretch>
        </p:blipFill>
        <p:spPr bwMode="auto">
          <a:xfrm>
            <a:off x="307887" y="3573016"/>
            <a:ext cx="3624258" cy="2768345"/>
          </a:xfrm>
          <a:prstGeom prst="rect">
            <a:avLst/>
          </a:prstGeom>
          <a:noFill/>
        </p:spPr>
      </p:pic>
      <p:pic>
        <p:nvPicPr>
          <p:cNvPr id="8" name="Picture 4" descr="http://www.si.ens-cachan.fr/ressource/r23/image/cisaillement%20catastrophique.jpg"/>
          <p:cNvPicPr>
            <a:picLocks noChangeAspect="1" noChangeArrowheads="1"/>
          </p:cNvPicPr>
          <p:nvPr/>
        </p:nvPicPr>
        <p:blipFill>
          <a:blip r:embed="rId4"/>
          <a:srcRect/>
          <a:stretch>
            <a:fillRect/>
          </a:stretch>
        </p:blipFill>
        <p:spPr bwMode="auto">
          <a:xfrm>
            <a:off x="4355976" y="3853223"/>
            <a:ext cx="3825176" cy="1888244"/>
          </a:xfrm>
          <a:prstGeom prst="rect">
            <a:avLst/>
          </a:prstGeom>
          <a:noFill/>
        </p:spPr>
      </p:pic>
    </p:spTree>
    <p:extLst>
      <p:ext uri="{BB962C8B-B14F-4D97-AF65-F5344CB8AC3E}">
        <p14:creationId xmlns:p14="http://schemas.microsoft.com/office/powerpoint/2010/main" val="1498789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Coupe des </a:t>
            </a:r>
            <a:r>
              <a:rPr lang="fr-FR" dirty="0" smtClean="0"/>
              <a:t>métaux</a:t>
            </a:r>
            <a:br>
              <a:rPr lang="fr-FR" dirty="0" smtClean="0"/>
            </a:br>
            <a:r>
              <a:rPr lang="fr-FR" dirty="0" smtClean="0"/>
              <a:t>Mécanisme d’usure</a:t>
            </a:r>
            <a:endParaRPr lang="fr-FR" dirty="0"/>
          </a:p>
        </p:txBody>
      </p:sp>
      <p:sp>
        <p:nvSpPr>
          <p:cNvPr id="3" name="Espace réservé du contenu 2"/>
          <p:cNvSpPr>
            <a:spLocks noGrp="1"/>
          </p:cNvSpPr>
          <p:nvPr>
            <p:ph sz="quarter" idx="1"/>
          </p:nvPr>
        </p:nvSpPr>
        <p:spPr/>
        <p:txBody>
          <a:bodyPr/>
          <a:lstStyle/>
          <a:p>
            <a:r>
              <a:rPr lang="fr-FR" dirty="0"/>
              <a:t>Les principaux mécanismes d’usure des outils sont l’usure en cratère et l’usure en dépouille. Dans le cadre de l’usure en cratère, le copeau vient frotter sur la face de coupe créant au cours du temps un cratère qui va entrainer la casse de l’outil. </a:t>
            </a:r>
          </a:p>
          <a:p>
            <a:r>
              <a:rPr lang="fr-FR" dirty="0"/>
              <a:t>L’usure en dépouille a lieu sur la face de dépouille. Le frottement du copeau sur cette surface va provoquer son affaissement puis sa ruine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4151618"/>
            <a:ext cx="2141584" cy="2163437"/>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Coupe des </a:t>
            </a:r>
            <a:r>
              <a:rPr lang="fr-FR" dirty="0" smtClean="0"/>
              <a:t>métaux</a:t>
            </a:r>
            <a:br>
              <a:rPr lang="fr-FR" dirty="0" smtClean="0"/>
            </a:br>
            <a:r>
              <a:rPr lang="fr-FR" dirty="0" smtClean="0"/>
              <a:t>Puissance de coupe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7410"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844824"/>
            <a:ext cx="7567232" cy="354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Définitions préliminaires</a:t>
            </a: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sz="quarter" idx="1"/>
              </p:nvPr>
            </p:nvSpPr>
            <p:spPr>
              <a:xfrm>
                <a:off x="457200" y="1196752"/>
                <a:ext cx="4690864" cy="5277200"/>
              </a:xfrm>
            </p:spPr>
            <p:txBody>
              <a:bodyPr>
                <a:normAutofit/>
              </a:bodyPr>
              <a:lstStyle/>
              <a:p>
                <a:r>
                  <a:rPr lang="fr-FR" sz="1600" dirty="0"/>
                  <a:t>La norme fixe la désignation des axes d’une machine-outil :</a:t>
                </a:r>
              </a:p>
              <a:p>
                <a:pPr lvl="0"/>
                <a14:m>
                  <m:oMath xmlns:m="http://schemas.openxmlformats.org/officeDocument/2006/math">
                    <m:acc>
                      <m:accPr>
                        <m:chr m:val="⃗"/>
                        <m:ctrlPr>
                          <a:rPr lang="fr-FR" sz="1600" i="1"/>
                        </m:ctrlPr>
                      </m:accPr>
                      <m:e>
                        <m:sSub>
                          <m:sSubPr>
                            <m:ctrlPr>
                              <a:rPr lang="fr-FR" sz="1600" i="1"/>
                            </m:ctrlPr>
                          </m:sSubPr>
                          <m:e>
                            <m:r>
                              <a:rPr lang="fr-FR" sz="1600" i="1"/>
                              <m:t>𝑍</m:t>
                            </m:r>
                          </m:e>
                          <m:sub>
                            <m:r>
                              <a:rPr lang="fr-FR" sz="1600" i="1"/>
                              <m:t>𝑚</m:t>
                            </m:r>
                          </m:sub>
                        </m:sSub>
                      </m:e>
                    </m:acc>
                  </m:oMath>
                </a14:m>
                <a:r>
                  <a:rPr lang="fr-FR" sz="1600" dirty="0"/>
                  <a:t> est parallèle à l’axe de rotation de la broche. Le sens positif est donné par l’éloignement de la pièce et de l’outil ;</a:t>
                </a:r>
              </a:p>
              <a:p>
                <a:pPr lvl="0"/>
                <a14:m>
                  <m:oMath xmlns:m="http://schemas.openxmlformats.org/officeDocument/2006/math">
                    <m:acc>
                      <m:accPr>
                        <m:chr m:val="⃗"/>
                        <m:ctrlPr>
                          <a:rPr lang="fr-FR" sz="1600" i="1"/>
                        </m:ctrlPr>
                      </m:accPr>
                      <m:e>
                        <m:sSub>
                          <m:sSubPr>
                            <m:ctrlPr>
                              <a:rPr lang="fr-FR" sz="1600" i="1"/>
                            </m:ctrlPr>
                          </m:sSubPr>
                          <m:e>
                            <m:r>
                              <a:rPr lang="fr-FR" sz="1600" i="1"/>
                              <m:t>𝑋</m:t>
                            </m:r>
                          </m:e>
                          <m:sub>
                            <m:r>
                              <a:rPr lang="fr-FR" sz="1600" i="1"/>
                              <m:t>𝑚</m:t>
                            </m:r>
                          </m:sub>
                        </m:sSub>
                      </m:e>
                    </m:acc>
                  </m:oMath>
                </a14:m>
                <a:r>
                  <a:rPr lang="fr-FR" sz="1600" dirty="0"/>
                  <a:t> est perpendiculaire à </a:t>
                </a:r>
                <a14:m>
                  <m:oMath xmlns:m="http://schemas.openxmlformats.org/officeDocument/2006/math">
                    <m:acc>
                      <m:accPr>
                        <m:chr m:val="⃗"/>
                        <m:ctrlPr>
                          <a:rPr lang="fr-FR" sz="1600" i="1"/>
                        </m:ctrlPr>
                      </m:accPr>
                      <m:e>
                        <m:sSub>
                          <m:sSubPr>
                            <m:ctrlPr>
                              <a:rPr lang="fr-FR" sz="1600" i="1"/>
                            </m:ctrlPr>
                          </m:sSubPr>
                          <m:e>
                            <m:r>
                              <a:rPr lang="fr-FR" sz="1600" i="1"/>
                              <m:t>𝑍</m:t>
                            </m:r>
                          </m:e>
                          <m:sub>
                            <m:r>
                              <a:rPr lang="fr-FR" sz="1600" i="1"/>
                              <m:t>𝑚</m:t>
                            </m:r>
                          </m:sub>
                        </m:sSub>
                      </m:e>
                    </m:acc>
                  </m:oMath>
                </a14:m>
                <a:r>
                  <a:rPr lang="fr-FR" sz="1600" dirty="0"/>
                  <a:t>. Il a la direction du plus grand déplacement. Le sens positif est donné par l’éloignement de l’outil par rapport à la pièce ;</a:t>
                </a:r>
              </a:p>
              <a:p>
                <a:pPr lvl="0"/>
                <a14:m>
                  <m:oMath xmlns:m="http://schemas.openxmlformats.org/officeDocument/2006/math">
                    <m:acc>
                      <m:accPr>
                        <m:chr m:val="⃗"/>
                        <m:ctrlPr>
                          <a:rPr lang="fr-FR" sz="1600" i="1"/>
                        </m:ctrlPr>
                      </m:accPr>
                      <m:e>
                        <m:sSub>
                          <m:sSubPr>
                            <m:ctrlPr>
                              <a:rPr lang="fr-FR" sz="1600" i="1"/>
                            </m:ctrlPr>
                          </m:sSubPr>
                          <m:e>
                            <m:r>
                              <a:rPr lang="fr-FR" sz="1600" i="1"/>
                              <m:t>𝑌</m:t>
                            </m:r>
                          </m:e>
                          <m:sub>
                            <m:r>
                              <a:rPr lang="fr-FR" sz="1600" i="1"/>
                              <m:t>𝑚</m:t>
                            </m:r>
                          </m:sub>
                        </m:sSub>
                      </m:e>
                    </m:acc>
                  </m:oMath>
                </a14:m>
                <a:r>
                  <a:rPr lang="fr-FR" sz="1600" dirty="0"/>
                  <a:t> est tel que le trièdre </a:t>
                </a:r>
                <a14:m>
                  <m:oMath xmlns:m="http://schemas.openxmlformats.org/officeDocument/2006/math">
                    <m:d>
                      <m:dPr>
                        <m:ctrlPr>
                          <a:rPr lang="fr-FR" sz="1600" i="1"/>
                        </m:ctrlPr>
                      </m:dPr>
                      <m:e>
                        <m:acc>
                          <m:accPr>
                            <m:chr m:val="⃗"/>
                            <m:ctrlPr>
                              <a:rPr lang="fr-FR" sz="1600" i="1"/>
                            </m:ctrlPr>
                          </m:accPr>
                          <m:e>
                            <m:sSub>
                              <m:sSubPr>
                                <m:ctrlPr>
                                  <a:rPr lang="fr-FR" sz="1600" i="1"/>
                                </m:ctrlPr>
                              </m:sSubPr>
                              <m:e>
                                <m:r>
                                  <a:rPr lang="fr-FR" sz="1600" i="1"/>
                                  <m:t>𝑋</m:t>
                                </m:r>
                              </m:e>
                              <m:sub>
                                <m:r>
                                  <a:rPr lang="fr-FR" sz="1600" i="1"/>
                                  <m:t>𝑚</m:t>
                                </m:r>
                              </m:sub>
                            </m:sSub>
                          </m:e>
                        </m:acc>
                        <m:r>
                          <a:rPr lang="fr-FR" sz="1600" i="1"/>
                          <m:t>,</m:t>
                        </m:r>
                        <m:acc>
                          <m:accPr>
                            <m:chr m:val="⃗"/>
                            <m:ctrlPr>
                              <a:rPr lang="fr-FR" sz="1600" i="1"/>
                            </m:ctrlPr>
                          </m:accPr>
                          <m:e>
                            <m:sSub>
                              <m:sSubPr>
                                <m:ctrlPr>
                                  <a:rPr lang="fr-FR" sz="1600" i="1"/>
                                </m:ctrlPr>
                              </m:sSubPr>
                              <m:e>
                                <m:r>
                                  <a:rPr lang="fr-FR" sz="1600" i="1"/>
                                  <m:t>𝑌</m:t>
                                </m:r>
                              </m:e>
                              <m:sub>
                                <m:r>
                                  <a:rPr lang="fr-FR" sz="1600" i="1"/>
                                  <m:t>𝑚</m:t>
                                </m:r>
                              </m:sub>
                            </m:sSub>
                          </m:e>
                        </m:acc>
                        <m:r>
                          <a:rPr lang="fr-FR" sz="1600" i="1"/>
                          <m:t>,</m:t>
                        </m:r>
                        <m:acc>
                          <m:accPr>
                            <m:chr m:val="⃗"/>
                            <m:ctrlPr>
                              <a:rPr lang="fr-FR" sz="1600" i="1"/>
                            </m:ctrlPr>
                          </m:accPr>
                          <m:e>
                            <m:sSub>
                              <m:sSubPr>
                                <m:ctrlPr>
                                  <a:rPr lang="fr-FR" sz="1600" i="1"/>
                                </m:ctrlPr>
                              </m:sSubPr>
                              <m:e>
                                <m:r>
                                  <a:rPr lang="fr-FR" sz="1600" i="1"/>
                                  <m:t>𝑍</m:t>
                                </m:r>
                              </m:e>
                              <m:sub>
                                <m:r>
                                  <a:rPr lang="fr-FR" sz="1600" i="1"/>
                                  <m:t>𝑚</m:t>
                                </m:r>
                              </m:sub>
                            </m:sSub>
                          </m:e>
                        </m:acc>
                      </m:e>
                    </m:d>
                  </m:oMath>
                </a14:m>
                <a:r>
                  <a:rPr lang="fr-FR" sz="1600" dirty="0"/>
                  <a:t> soit orthonormé direct ;</a:t>
                </a:r>
              </a:p>
              <a:p>
                <a14:m>
                  <m:oMath xmlns:m="http://schemas.openxmlformats.org/officeDocument/2006/math">
                    <m:r>
                      <a:rPr lang="fr-FR" sz="1600" i="1"/>
                      <m:t>𝐴</m:t>
                    </m:r>
                    <m:r>
                      <a:rPr lang="fr-FR" sz="1600" i="1"/>
                      <m:t>, </m:t>
                    </m:r>
                    <m:r>
                      <a:rPr lang="fr-FR" sz="1600" i="1"/>
                      <m:t>𝐵</m:t>
                    </m:r>
                    <m:r>
                      <a:rPr lang="fr-FR" sz="1600" i="1"/>
                      <m:t>, </m:t>
                    </m:r>
                    <m:r>
                      <a:rPr lang="fr-FR" sz="1600" i="1"/>
                      <m:t>𝐶</m:t>
                    </m:r>
                  </m:oMath>
                </a14:m>
                <a:r>
                  <a:rPr lang="fr-FR" sz="1600" dirty="0"/>
                  <a:t> désignent les axes de rotation autour de </a:t>
                </a:r>
                <a14:m>
                  <m:oMath xmlns:m="http://schemas.openxmlformats.org/officeDocument/2006/math">
                    <m:acc>
                      <m:accPr>
                        <m:chr m:val="⃗"/>
                        <m:ctrlPr>
                          <a:rPr lang="fr-FR" sz="1600" i="1"/>
                        </m:ctrlPr>
                      </m:accPr>
                      <m:e>
                        <m:sSub>
                          <m:sSubPr>
                            <m:ctrlPr>
                              <a:rPr lang="fr-FR" sz="1600" i="1"/>
                            </m:ctrlPr>
                          </m:sSubPr>
                          <m:e>
                            <m:r>
                              <a:rPr lang="fr-FR" sz="1600" i="1"/>
                              <m:t>𝑋</m:t>
                            </m:r>
                          </m:e>
                          <m:sub>
                            <m:r>
                              <a:rPr lang="fr-FR" sz="1600" i="1"/>
                              <m:t>𝑚</m:t>
                            </m:r>
                          </m:sub>
                        </m:sSub>
                      </m:e>
                    </m:acc>
                    <m:r>
                      <a:rPr lang="fr-FR" sz="1600" i="1"/>
                      <m:t>,</m:t>
                    </m:r>
                    <m:acc>
                      <m:accPr>
                        <m:chr m:val="⃗"/>
                        <m:ctrlPr>
                          <a:rPr lang="fr-FR" sz="1600" i="1"/>
                        </m:ctrlPr>
                      </m:accPr>
                      <m:e>
                        <m:sSub>
                          <m:sSubPr>
                            <m:ctrlPr>
                              <a:rPr lang="fr-FR" sz="1600" i="1"/>
                            </m:ctrlPr>
                          </m:sSubPr>
                          <m:e>
                            <m:r>
                              <a:rPr lang="fr-FR" sz="1600" i="1"/>
                              <m:t>𝑌</m:t>
                            </m:r>
                          </m:e>
                          <m:sub>
                            <m:r>
                              <a:rPr lang="fr-FR" sz="1600" i="1"/>
                              <m:t>𝑚</m:t>
                            </m:r>
                          </m:sub>
                        </m:sSub>
                      </m:e>
                    </m:acc>
                  </m:oMath>
                </a14:m>
                <a:r>
                  <a:rPr lang="fr-FR" sz="1600" dirty="0"/>
                  <a:t> et </a:t>
                </a:r>
                <a14:m>
                  <m:oMath xmlns:m="http://schemas.openxmlformats.org/officeDocument/2006/math">
                    <m:acc>
                      <m:accPr>
                        <m:chr m:val="⃗"/>
                        <m:ctrlPr>
                          <a:rPr lang="fr-FR" sz="1600" i="1"/>
                        </m:ctrlPr>
                      </m:accPr>
                      <m:e>
                        <m:sSub>
                          <m:sSubPr>
                            <m:ctrlPr>
                              <a:rPr lang="fr-FR" sz="1600" i="1"/>
                            </m:ctrlPr>
                          </m:sSubPr>
                          <m:e>
                            <m:r>
                              <a:rPr lang="fr-FR" sz="1600" i="1"/>
                              <m:t>𝑍</m:t>
                            </m:r>
                          </m:e>
                          <m:sub>
                            <m:r>
                              <a:rPr lang="fr-FR" sz="1600" i="1"/>
                              <m:t>𝑚</m:t>
                            </m:r>
                          </m:sub>
                        </m:sSub>
                      </m:e>
                    </m:acc>
                  </m:oMath>
                </a14:m>
                <a:r>
                  <a:rPr lang="fr-FR" sz="1600" dirty="0"/>
                  <a:t>.</a:t>
                </a:r>
                <a:endParaRPr lang="fr-FR" sz="1600" dirty="0"/>
              </a:p>
            </p:txBody>
          </p:sp>
        </mc:Choice>
        <mc:Fallback>
          <p:sp>
            <p:nvSpPr>
              <p:cNvPr id="3" name="Espace réservé du contenu 2"/>
              <p:cNvSpPr>
                <a:spLocks noGrp="1" noRot="1" noChangeAspect="1" noMove="1" noResize="1" noEditPoints="1" noAdjustHandles="1" noChangeArrowheads="1" noChangeShapeType="1" noTextEdit="1"/>
              </p:cNvSpPr>
              <p:nvPr>
                <p:ph sz="quarter" idx="1"/>
              </p:nvPr>
            </p:nvSpPr>
            <p:spPr>
              <a:xfrm>
                <a:off x="457200" y="1196752"/>
                <a:ext cx="4690864" cy="5277200"/>
              </a:xfrm>
              <a:blipFill rotWithShape="1">
                <a:blip r:embed="rId2"/>
                <a:stretch>
                  <a:fillRect t="-346" r="-1300"/>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5"/>
          </p:nvPr>
        </p:nvSpPr>
        <p:spPr/>
        <p:txBody>
          <a:bodyPr/>
          <a:lstStyle/>
          <a:p>
            <a:fld id="{CF4668DC-857F-487D-BFFA-8C0CA5037977}" type="slidenum">
              <a:rPr lang="fr-BE" smtClean="0"/>
              <a:pPr/>
              <a:t>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p:cNvPicPr/>
          <p:nvPr/>
        </p:nvPicPr>
        <p:blipFill rotWithShape="1">
          <a:blip r:embed="rId3" cstate="print">
            <a:extLst>
              <a:ext uri="{28A0092B-C50C-407E-A947-70E740481C1C}">
                <a14:useLocalDpi xmlns:a14="http://schemas.microsoft.com/office/drawing/2010/main" val="0"/>
              </a:ext>
            </a:extLst>
          </a:blip>
          <a:srcRect l="1297" t="3599" r="9326" b="2800"/>
          <a:stretch/>
        </p:blipFill>
        <p:spPr bwMode="auto">
          <a:xfrm>
            <a:off x="4761043" y="1345426"/>
            <a:ext cx="4382957" cy="29763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8789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Coupe des </a:t>
            </a:r>
            <a:r>
              <a:rPr lang="fr-FR" dirty="0" smtClean="0"/>
              <a:t>métaux</a:t>
            </a:r>
            <a:br>
              <a:rPr lang="fr-FR" dirty="0" smtClean="0"/>
            </a:br>
            <a:r>
              <a:rPr lang="fr-FR" dirty="0" smtClean="0"/>
              <a:t>Puissance de coupe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8434"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24782" t="12232" r="23517" b="8256"/>
          <a:stretch/>
        </p:blipFill>
        <p:spPr bwMode="auto">
          <a:xfrm>
            <a:off x="1223712" y="1201968"/>
            <a:ext cx="6156600" cy="532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9160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Coupe des </a:t>
            </a:r>
            <a:r>
              <a:rPr lang="fr-FR" dirty="0" smtClean="0"/>
              <a:t>métaux</a:t>
            </a:r>
            <a:br>
              <a:rPr lang="fr-FR" dirty="0" smtClean="0"/>
            </a:br>
            <a:r>
              <a:rPr lang="fr-FR" dirty="0" smtClean="0"/>
              <a:t>Puissance de coupe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9458"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345978" y="1268760"/>
            <a:ext cx="10489978"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624" y="3666614"/>
            <a:ext cx="10081120" cy="192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552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Usinage CN</a:t>
            </a:r>
            <a:br>
              <a:rPr lang="fr-FR" dirty="0" smtClean="0"/>
            </a:br>
            <a:r>
              <a:rPr lang="fr-FR" dirty="0" smtClean="0"/>
              <a:t>De la conception à la fabrication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SAREA\home\Archives_Xavier\PTSI_2012_2013\CI_06_PPM\Cours\10_Usinage_Fraisage\png\chaine_num.png"/>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2768234"/>
            <a:ext cx="7467600" cy="2134331"/>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Usinage CN</a:t>
            </a:r>
            <a:br>
              <a:rPr lang="fr-FR" dirty="0" smtClean="0"/>
            </a:br>
            <a:r>
              <a:rPr lang="fr-FR" dirty="0" smtClean="0"/>
              <a:t>Structure d’un axe asservi</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852094"/>
            <a:ext cx="7467600" cy="1966612"/>
          </a:xfrm>
          <a:prstGeom prst="rect">
            <a:avLst/>
          </a:prstGeom>
          <a:noFill/>
        </p:spPr>
      </p:pic>
    </p:spTree>
    <p:extLst>
      <p:ext uri="{BB962C8B-B14F-4D97-AF65-F5344CB8AC3E}">
        <p14:creationId xmlns:p14="http://schemas.microsoft.com/office/powerpoint/2010/main" val="1498789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Usinage CN</a:t>
            </a:r>
            <a:br>
              <a:rPr lang="fr-FR" dirty="0" smtClean="0"/>
            </a:br>
            <a:r>
              <a:rPr lang="fr-FR" dirty="0" smtClean="0"/>
              <a:t>Usinage Grande Vitesse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p:cNvPicPr>
            <a:picLocks noGrp="1"/>
          </p:cNvPicPr>
          <p:nvPr>
            <p:ph sz="quarter" idx="1"/>
          </p:nvPr>
        </p:nvPicPr>
        <p:blipFill>
          <a:blip r:embed="rId2"/>
          <a:stretch>
            <a:fillRect/>
          </a:stretch>
        </p:blipFill>
        <p:spPr>
          <a:xfrm>
            <a:off x="509587" y="1320800"/>
            <a:ext cx="7362825" cy="5029200"/>
          </a:xfrm>
          <a:prstGeom prst="rect">
            <a:avLst/>
          </a:prstGeom>
        </p:spPr>
      </p:pic>
    </p:spTree>
    <p:extLst>
      <p:ext uri="{BB962C8B-B14F-4D97-AF65-F5344CB8AC3E}">
        <p14:creationId xmlns:p14="http://schemas.microsoft.com/office/powerpoint/2010/main" val="1498789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autres procédés de fabrication</a:t>
            </a:r>
            <a:br>
              <a:rPr lang="fr-FR" dirty="0" smtClean="0"/>
            </a:br>
            <a:r>
              <a:rPr lang="fr-FR" dirty="0" smtClean="0"/>
              <a:t>Taille des engrenages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21506"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556792"/>
            <a:ext cx="8280623" cy="1845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4077072"/>
            <a:ext cx="7982748" cy="223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autres procédés de fabrication</a:t>
            </a:r>
            <a:br>
              <a:rPr lang="fr-FR" dirty="0"/>
            </a:br>
            <a:r>
              <a:rPr lang="fr-FR" dirty="0" smtClean="0"/>
              <a:t>Électro érosion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http://www.larousse.fr/archives/assets/img/grande-encyclopedie/full/electro-erosion_002.jp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929219"/>
            <a:ext cx="7467600" cy="3812362"/>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autres procédés de fabrication</a:t>
            </a:r>
            <a:br>
              <a:rPr lang="fr-FR" dirty="0"/>
            </a:br>
            <a:r>
              <a:rPr lang="fr-FR" dirty="0" smtClean="0"/>
              <a:t>Rectification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http://www.machineriejviens.com/wp-content/gallery/parc-machines/rectifieuse_plane.jp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688166" y="1196975"/>
            <a:ext cx="7005668" cy="5276850"/>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autres procédés de fabrication</a:t>
            </a:r>
            <a:br>
              <a:rPr lang="fr-FR" dirty="0"/>
            </a:br>
            <a:r>
              <a:rPr lang="fr-FR" dirty="0" smtClean="0"/>
              <a:t>Polissage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527390"/>
            <a:ext cx="7467600" cy="4616019"/>
          </a:xfrm>
          <a:prstGeom prst="rect">
            <a:avLst/>
          </a:prstGeom>
          <a:noFill/>
          <a:ln>
            <a:noFill/>
          </a:ln>
        </p:spPr>
      </p:pic>
    </p:spTree>
    <p:extLst>
      <p:ext uri="{BB962C8B-B14F-4D97-AF65-F5344CB8AC3E}">
        <p14:creationId xmlns:p14="http://schemas.microsoft.com/office/powerpoint/2010/main" val="1498789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
        <p:nvSpPr>
          <p:cNvPr id="7" name="Titre 1"/>
          <p:cNvSpPr txBox="1">
            <a:spLocks/>
          </p:cNvSpPr>
          <p:nvPr/>
        </p:nvSpPr>
        <p:spPr>
          <a:xfrm>
            <a:off x="609600" y="3212976"/>
            <a:ext cx="7467600" cy="864096"/>
          </a:xfrm>
          <a:prstGeom prst="rect">
            <a:avLst/>
          </a:prstGeom>
        </p:spPr>
        <p:txBody>
          <a:bodyPr vert="horz" anchor="ctr">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fr-FR" dirty="0" smtClean="0"/>
              <a:t>FIN</a:t>
            </a:r>
            <a:endParaRPr lang="fr-FR" dirty="0"/>
          </a:p>
        </p:txBody>
      </p:sp>
    </p:spTree>
    <p:extLst>
      <p:ext uri="{BB962C8B-B14F-4D97-AF65-F5344CB8AC3E}">
        <p14:creationId xmlns:p14="http://schemas.microsoft.com/office/powerpoint/2010/main" val="3692052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Introduction</a:t>
            </a:r>
            <a:br>
              <a:rPr lang="fr-FR" dirty="0"/>
            </a:br>
            <a:r>
              <a:rPr lang="fr-FR" dirty="0"/>
              <a:t>Définitions préliminaires</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SAREA\home\Archives_Xavier\PTSI_2012_2013\CI_06_PPM\Cours\09_Usinage_Tournage\png\mvt_tournag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268759"/>
            <a:ext cx="3024336" cy="2435263"/>
          </a:xfrm>
          <a:prstGeom prst="rect">
            <a:avLst/>
          </a:prstGeom>
          <a:noFill/>
          <a:ln>
            <a:noFill/>
          </a:ln>
        </p:spPr>
      </p:pic>
      <p:pic>
        <p:nvPicPr>
          <p:cNvPr id="7" name="Image 6" descr="1"/>
          <p:cNvPicPr/>
          <p:nvPr/>
        </p:nvPicPr>
        <p:blipFill>
          <a:blip r:embed="rId3" cstate="print"/>
          <a:srcRect/>
          <a:stretch>
            <a:fillRect/>
          </a:stretch>
        </p:blipFill>
        <p:spPr bwMode="auto">
          <a:xfrm>
            <a:off x="4433602" y="1381740"/>
            <a:ext cx="3310304" cy="2209300"/>
          </a:xfrm>
          <a:prstGeom prst="rect">
            <a:avLst/>
          </a:prstGeom>
          <a:noFill/>
          <a:ln w="9525">
            <a:noFill/>
            <a:miter lim="800000"/>
            <a:headEnd/>
            <a:tailEnd/>
          </a:ln>
        </p:spPr>
      </p:pic>
      <p:pic>
        <p:nvPicPr>
          <p:cNvPr id="8" name="Image 7" descr="\\SAREA\home\Archives_Xavier\PTSI_2012_2013\CI_06_PPM\Cours\10_Usinage_Fraisage\png\mvt_fraisag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1" y="3886577"/>
            <a:ext cx="3375251" cy="2854791"/>
          </a:xfrm>
          <a:prstGeom prst="rect">
            <a:avLst/>
          </a:prstGeom>
          <a:noFill/>
          <a:ln>
            <a:noFill/>
          </a:ln>
        </p:spPr>
      </p:pic>
      <p:pic>
        <p:nvPicPr>
          <p:cNvPr id="9" name="Image 8" descr="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1171" y="3684121"/>
            <a:ext cx="3015166" cy="2959618"/>
          </a:xfrm>
          <a:prstGeom prst="rect">
            <a:avLst/>
          </a:prstGeom>
          <a:noFill/>
          <a:ln w="9525">
            <a:noFill/>
            <a:miter lim="800000"/>
            <a:headEnd/>
            <a:tailEnd/>
          </a:ln>
        </p:spPr>
      </p:pic>
    </p:spTree>
    <p:extLst>
      <p:ext uri="{BB962C8B-B14F-4D97-AF65-F5344CB8AC3E}">
        <p14:creationId xmlns:p14="http://schemas.microsoft.com/office/powerpoint/2010/main" val="27892863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285720" y="980728"/>
            <a:ext cx="7858180" cy="5591544"/>
          </a:xfrm>
        </p:spPr>
        <p:txBody>
          <a:bodyPr>
            <a:normAutofit/>
          </a:bodyPr>
          <a:lstStyle/>
          <a:p>
            <a:endParaRPr dirty="0" smtClean="0"/>
          </a:p>
          <a:p>
            <a:endParaRPr dirty="0" smtClean="0"/>
          </a:p>
          <a:p>
            <a:endParaRPr dirty="0" smtClean="0"/>
          </a:p>
          <a:p>
            <a:endParaRPr dirty="0" smtClean="0"/>
          </a:p>
          <a:p>
            <a:endParaRPr dirty="0" smtClean="0"/>
          </a:p>
          <a:p>
            <a:endParaRPr dirty="0" smtClean="0"/>
          </a:p>
          <a:p>
            <a:endParaRPr dirty="0" smtClean="0"/>
          </a:p>
          <a:p>
            <a:r>
              <a:rPr dirty="0" err="1" smtClean="0"/>
              <a:t>Tournage</a:t>
            </a:r>
            <a:r>
              <a:rPr dirty="0" smtClean="0"/>
              <a:t> </a:t>
            </a:r>
            <a:r>
              <a:rPr dirty="0" err="1" smtClean="0"/>
              <a:t>conventionnel</a:t>
            </a:r>
            <a:endParaRPr dirty="0" smtClean="0"/>
          </a:p>
          <a:p>
            <a:pPr lvl="1"/>
            <a:r>
              <a:rPr dirty="0" smtClean="0">
                <a:hlinkClick r:id="rId3"/>
              </a:rPr>
              <a:t>http://www.youtube.com/watch?v=4w8EB2rBU0I</a:t>
            </a:r>
            <a:endParaRPr dirty="0" smtClean="0"/>
          </a:p>
          <a:p>
            <a:r>
              <a:rPr dirty="0" err="1" smtClean="0"/>
              <a:t>Tournage</a:t>
            </a:r>
            <a:r>
              <a:rPr dirty="0" smtClean="0"/>
              <a:t> à </a:t>
            </a:r>
            <a:r>
              <a:rPr dirty="0" err="1" smtClean="0"/>
              <a:t>commande</a:t>
            </a:r>
            <a:r>
              <a:rPr dirty="0" smtClean="0"/>
              <a:t> </a:t>
            </a:r>
            <a:r>
              <a:rPr dirty="0" err="1" smtClean="0"/>
              <a:t>numérique</a:t>
            </a:r>
            <a:endParaRPr dirty="0" smtClean="0"/>
          </a:p>
          <a:p>
            <a:pPr lvl="1"/>
            <a:r>
              <a:rPr dirty="0" smtClean="0">
                <a:hlinkClick r:id="rId4"/>
              </a:rPr>
              <a:t>http://www.youtube.com/watch?v=iKizLfzz7GM</a:t>
            </a:r>
            <a:endParaRPr dirty="0" smtClean="0"/>
          </a:p>
          <a:p>
            <a:r>
              <a:rPr dirty="0" err="1" smtClean="0"/>
              <a:t>Tournage</a:t>
            </a:r>
            <a:r>
              <a:rPr dirty="0" smtClean="0"/>
              <a:t> multi axes</a:t>
            </a:r>
          </a:p>
          <a:p>
            <a:pPr lvl="1"/>
            <a:r>
              <a:rPr dirty="0" smtClean="0">
                <a:hlinkClick r:id="rId5"/>
              </a:rPr>
              <a:t>http://www.youtube.com/watch?v=idlmPiYb6Zo</a:t>
            </a:r>
            <a:endParaRPr dirty="0" smtClean="0"/>
          </a:p>
          <a:p>
            <a:pPr lvl="1"/>
            <a:endParaRPr dirty="0" smtClean="0"/>
          </a:p>
          <a:p>
            <a:pPr lvl="1"/>
            <a:endParaRPr dirty="0" smtClean="0"/>
          </a:p>
          <a:p>
            <a:endParaRPr dirty="0" smtClean="0"/>
          </a:p>
          <a:p>
            <a:pPr lvl="1">
              <a:buNone/>
            </a:pPr>
            <a:endParaRPr dirty="0" smtClean="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60</a:t>
            </a:fld>
            <a:endParaRPr kumimoji="0" lang="fr-FR"/>
          </a:p>
        </p:txBody>
      </p:sp>
      <p:sp>
        <p:nvSpPr>
          <p:cNvPr id="4" name="Espace réservé du texte 3"/>
          <p:cNvSpPr>
            <a:spLocks noGrp="1"/>
          </p:cNvSpPr>
          <p:nvPr>
            <p:ph type="body" sz="quarter" idx="13"/>
          </p:nvPr>
        </p:nvSpPr>
        <p:spPr/>
        <p:txBody>
          <a:bodyPr/>
          <a:lstStyle/>
          <a:p>
            <a:r>
              <a:rPr smtClean="0"/>
              <a:t>Présentation</a:t>
            </a:r>
            <a:endParaRPr lang="fr-FR" dirty="0"/>
          </a:p>
        </p:txBody>
      </p:sp>
    </p:spTree>
    <p:extLst>
      <p:ext uri="{BB962C8B-B14F-4D97-AF65-F5344CB8AC3E}">
        <p14:creationId xmlns:p14="http://schemas.microsoft.com/office/powerpoint/2010/main" val="42917171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smtClean="0">
                <a:hlinkClick r:id="rId2"/>
              </a:rPr>
              <a:t>http://www.youtube.com/watch?feature=fvwp&amp;v=ZAn0eqRpLF0&amp;NR=1</a:t>
            </a:r>
            <a:endParaRPr smtClean="0"/>
          </a:p>
          <a:p>
            <a:r>
              <a:rPr smtClean="0">
                <a:hlinkClick r:id="rId3"/>
              </a:rPr>
              <a:t>http://www.youtube.com/watch?v=iKizLfzz7GM</a:t>
            </a:r>
            <a:endParaRPr smtClean="0"/>
          </a:p>
          <a:p>
            <a:r>
              <a:rPr smtClean="0">
                <a:hlinkClick r:id="rId4"/>
              </a:rPr>
              <a:t>http://www.youtube.com/watch?v=ny04UDEnJ6Q</a:t>
            </a:r>
            <a:endParaRPr smtClean="0"/>
          </a:p>
          <a:p>
            <a:r>
              <a:rPr smtClean="0">
                <a:hlinkClick r:id="rId5"/>
              </a:rPr>
              <a:t>http://www.youtube.com/watch?v=uUx3ihrKjYE</a:t>
            </a:r>
            <a:endParaRPr smtClean="0"/>
          </a:p>
          <a:p>
            <a:r>
              <a:rPr smtClean="0"/>
              <a:t>Pièces de grand diamètre</a:t>
            </a:r>
          </a:p>
          <a:p>
            <a:pPr lvl="1"/>
            <a:r>
              <a:rPr smtClean="0"/>
              <a:t>http://www.youtube.com/watch?v=LbvRPLHq2So</a:t>
            </a:r>
          </a:p>
          <a:p>
            <a:pPr lvl="1"/>
            <a:r>
              <a:rPr smtClean="0">
                <a:hlinkClick r:id="rId6"/>
              </a:rPr>
              <a:t>http://www.youtube.com/watch?v=q7vw50-ApDc</a:t>
            </a:r>
            <a:r>
              <a:rPr smtClean="0"/>
              <a:t> (Centre vertical)</a:t>
            </a:r>
          </a:p>
          <a:p>
            <a:pPr lvl="1"/>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61</a:t>
            </a:fld>
            <a:endParaRPr lang="fr-FR" dirty="0"/>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0175171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285720" y="980728"/>
            <a:ext cx="7858180" cy="5591544"/>
          </a:xfrm>
        </p:spPr>
        <p:txBody>
          <a:bodyPr>
            <a:normAutofit/>
          </a:bodyPr>
          <a:lstStyle/>
          <a:p>
            <a:endParaRPr smtClean="0"/>
          </a:p>
          <a:p>
            <a:endParaRPr smtClean="0"/>
          </a:p>
          <a:p>
            <a:endParaRPr smtClean="0"/>
          </a:p>
          <a:p>
            <a:endParaRPr smtClean="0"/>
          </a:p>
          <a:p>
            <a:endParaRPr smtClean="0"/>
          </a:p>
          <a:p>
            <a:endParaRPr smtClean="0"/>
          </a:p>
          <a:p>
            <a:endParaRPr smtClean="0"/>
          </a:p>
          <a:p>
            <a:r>
              <a:rPr smtClean="0"/>
              <a:t>Fraisage conventionnel</a:t>
            </a:r>
          </a:p>
          <a:p>
            <a:pPr lvl="1"/>
            <a:r>
              <a:rPr smtClean="0">
                <a:hlinkClick r:id="rId3"/>
              </a:rPr>
              <a:t>http://www.youtube.com/watch?v=l-PPh8KFjMM </a:t>
            </a:r>
            <a:endParaRPr smtClean="0"/>
          </a:p>
          <a:p>
            <a:r>
              <a:rPr smtClean="0"/>
              <a:t>Fraisage à commande numérique</a:t>
            </a:r>
          </a:p>
          <a:p>
            <a:pPr lvl="1"/>
            <a:r>
              <a:rPr smtClean="0">
                <a:hlinkClick r:id="rId4"/>
              </a:rPr>
              <a:t>http://www.youtube.com/watch?v=qe9kLhKxDRo</a:t>
            </a:r>
            <a:endParaRPr smtClean="0"/>
          </a:p>
          <a:p>
            <a:pPr lvl="1"/>
            <a:endParaRPr smtClean="0"/>
          </a:p>
          <a:p>
            <a:endParaRPr smtClean="0"/>
          </a:p>
          <a:p>
            <a:pPr lvl="1">
              <a:buNone/>
            </a:pPr>
            <a:endParaRPr smtClean="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62</a:t>
            </a:fld>
            <a:endParaRPr kumimoji="0" lang="fr-FR"/>
          </a:p>
        </p:txBody>
      </p:sp>
      <p:sp>
        <p:nvSpPr>
          <p:cNvPr id="4" name="Espace réservé du texte 3"/>
          <p:cNvSpPr>
            <a:spLocks noGrp="1"/>
          </p:cNvSpPr>
          <p:nvPr>
            <p:ph type="body" sz="quarter" idx="13"/>
          </p:nvPr>
        </p:nvSpPr>
        <p:spPr/>
        <p:txBody>
          <a:bodyPr/>
          <a:lstStyle/>
          <a:p>
            <a:r>
              <a:rPr smtClean="0"/>
              <a:t>Présentation</a:t>
            </a:r>
            <a:endParaRPr lang="fr-FR" dirty="0"/>
          </a:p>
        </p:txBody>
      </p:sp>
    </p:spTree>
    <p:extLst>
      <p:ext uri="{BB962C8B-B14F-4D97-AF65-F5344CB8AC3E}">
        <p14:creationId xmlns:p14="http://schemas.microsoft.com/office/powerpoint/2010/main" val="21373390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63</a:t>
            </a:fld>
            <a:endParaRPr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Les outils</a:t>
            </a:r>
          </a:p>
          <a:p>
            <a:r>
              <a:rPr smtClean="0"/>
              <a:t>Usinage sur le flanc - Contournage</a:t>
            </a:r>
            <a:endParaRPr lang="fr-FR" dirty="0"/>
          </a:p>
        </p:txBody>
      </p:sp>
      <p:sp>
        <p:nvSpPr>
          <p:cNvPr id="5" name="Rectangle 4"/>
          <p:cNvSpPr/>
          <p:nvPr/>
        </p:nvSpPr>
        <p:spPr>
          <a:xfrm>
            <a:off x="14514" y="6342071"/>
            <a:ext cx="8382000" cy="369332"/>
          </a:xfrm>
          <a:prstGeom prst="rect">
            <a:avLst/>
          </a:prstGeom>
        </p:spPr>
        <p:txBody>
          <a:bodyPr wrap="square">
            <a:spAutoFit/>
          </a:bodyPr>
          <a:lstStyle/>
          <a:p>
            <a:r>
              <a:rPr smtClean="0">
                <a:hlinkClick r:id="rId2"/>
              </a:rPr>
              <a:t>http://www.youtube.com/watch?v=UGkVP3AqL3g</a:t>
            </a:r>
            <a:endParaRPr lang="fr-FR" dirty="0"/>
          </a:p>
        </p:txBody>
      </p:sp>
    </p:spTree>
    <p:extLst>
      <p:ext uri="{BB962C8B-B14F-4D97-AF65-F5344CB8AC3E}">
        <p14:creationId xmlns:p14="http://schemas.microsoft.com/office/powerpoint/2010/main" val="40437606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64</a:t>
            </a:fld>
            <a:endParaRPr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Les outils</a:t>
            </a:r>
          </a:p>
          <a:p>
            <a:r>
              <a:rPr smtClean="0"/>
              <a:t>Usinage de formes complexes</a:t>
            </a:r>
            <a:endParaRPr lang="fr-FR" dirty="0"/>
          </a:p>
        </p:txBody>
      </p:sp>
      <p:sp>
        <p:nvSpPr>
          <p:cNvPr id="5" name="Rectangle 4"/>
          <p:cNvSpPr/>
          <p:nvPr/>
        </p:nvSpPr>
        <p:spPr>
          <a:xfrm>
            <a:off x="-7737" y="5966955"/>
            <a:ext cx="4587474" cy="369332"/>
          </a:xfrm>
          <a:prstGeom prst="rect">
            <a:avLst/>
          </a:prstGeom>
        </p:spPr>
        <p:txBody>
          <a:bodyPr wrap="none">
            <a:spAutoFit/>
          </a:bodyPr>
          <a:lstStyle/>
          <a:p>
            <a:r>
              <a:rPr smtClean="0">
                <a:hlinkClick r:id="rId2"/>
              </a:rPr>
              <a:t>http://www.youtube.com/watch?v=ENfisXbgJII</a:t>
            </a:r>
            <a:endParaRPr lang="fr-FR" dirty="0"/>
          </a:p>
        </p:txBody>
      </p:sp>
      <p:sp>
        <p:nvSpPr>
          <p:cNvPr id="6" name="Rectangle 5"/>
          <p:cNvSpPr/>
          <p:nvPr/>
        </p:nvSpPr>
        <p:spPr>
          <a:xfrm>
            <a:off x="7736" y="6336287"/>
            <a:ext cx="8374263" cy="646331"/>
          </a:xfrm>
          <a:prstGeom prst="rect">
            <a:avLst/>
          </a:prstGeom>
        </p:spPr>
        <p:txBody>
          <a:bodyPr wrap="square">
            <a:spAutoFit/>
          </a:bodyPr>
          <a:lstStyle/>
          <a:p>
            <a:r>
              <a:rPr smtClean="0">
                <a:hlinkClick r:id="rId3"/>
              </a:rPr>
              <a:t>http://www.youtube.com/watch?v=QJ3zTzP-VQM&amp;list=UUnbvK04xut4Ri62dHIQ4vJQ&amp;index=19</a:t>
            </a:r>
            <a:endParaRPr lang="fr-FR" dirty="0"/>
          </a:p>
        </p:txBody>
      </p:sp>
    </p:spTree>
    <p:extLst>
      <p:ext uri="{BB962C8B-B14F-4D97-AF65-F5344CB8AC3E}">
        <p14:creationId xmlns:p14="http://schemas.microsoft.com/office/powerpoint/2010/main" val="39235783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fontScale="92500" lnSpcReduction="10000"/>
          </a:bodyPr>
          <a:lstStyle/>
          <a:p>
            <a:r>
              <a:rPr smtClean="0">
                <a:hlinkClick r:id="rId2"/>
              </a:rPr>
              <a:t>http://www.youtube.com/watch?v=YP3MZP2-gzU&amp;list=UUnbvK04xut4Ri62dHIQ4vJQ</a:t>
            </a:r>
            <a:endParaRPr smtClean="0"/>
          </a:p>
          <a:p>
            <a:r>
              <a:rPr smtClean="0">
                <a:hlinkClick r:id="rId3"/>
              </a:rPr>
              <a:t>http://www.youtube.com/watch?v=nzb-i7-fuq8&amp;list=UUnbvK04xut4Ri62dHIQ4vJQ</a:t>
            </a:r>
            <a:endParaRPr smtClean="0"/>
          </a:p>
          <a:p>
            <a:r>
              <a:rPr smtClean="0">
                <a:hlinkClick r:id="rId4"/>
              </a:rPr>
              <a:t>http://www.youtube.com/watch?v=Cs2A1jaaxRQ&amp;list=UUnbvK04xut4Ri62dHIQ4vJQ</a:t>
            </a:r>
            <a:endParaRPr smtClean="0"/>
          </a:p>
          <a:p>
            <a:r>
              <a:rPr smtClean="0">
                <a:hlinkClick r:id="rId5"/>
              </a:rPr>
              <a:t>http://www.youtube.com/watch?v=FBMpyhk_heI&amp;list=UUnbvK04xut4Ri62dHIQ4vJQ</a:t>
            </a:r>
            <a:endParaRPr smtClean="0"/>
          </a:p>
          <a:p>
            <a:r>
              <a:rPr smtClean="0">
                <a:hlinkClick r:id="rId6"/>
              </a:rPr>
              <a:t>http://www.youtube.com/watch?v=UB3UZ6Y_ed4</a:t>
            </a:r>
            <a:endParaRPr smtClean="0"/>
          </a:p>
          <a:p>
            <a:r>
              <a:rPr smtClean="0">
                <a:hlinkClick r:id="rId7"/>
              </a:rPr>
              <a:t>http://www.youtube.com/watch?v=gzlcBrwVThQ</a:t>
            </a:r>
            <a:endParaRPr smtClean="0"/>
          </a:p>
          <a:p>
            <a:r>
              <a:rPr smtClean="0">
                <a:hlinkClick r:id="rId7"/>
              </a:rPr>
              <a:t>http://www.youtube.com/watch?v=gzlcBrwVThQ</a:t>
            </a:r>
            <a:endParaRPr smtClean="0"/>
          </a:p>
          <a:p>
            <a:r>
              <a:rPr smtClean="0">
                <a:hlinkClick r:id="rId8"/>
              </a:rPr>
              <a:t>http://www.youtube.com/watch?v=qe9kLhKxDRo</a:t>
            </a:r>
            <a:endParaRPr smtClean="0"/>
          </a:p>
          <a:p>
            <a:r>
              <a:rPr smtClean="0">
                <a:hlinkClick r:id="rId9"/>
              </a:rPr>
              <a:t>http://www.youtube.com/watch?v=Fjzhygzafr0</a:t>
            </a:r>
            <a:endParaRPr smtClean="0"/>
          </a:p>
          <a:p>
            <a:r>
              <a:rPr smtClean="0">
                <a:hlinkClick r:id="rId10"/>
              </a:rPr>
              <a:t>http://www.youtube.com/watch?v=NDzUiZsbQtw</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65</a:t>
            </a:fld>
            <a:endParaRPr lang="fr-FR" dirty="0"/>
          </a:p>
        </p:txBody>
      </p:sp>
      <p:sp>
        <p:nvSpPr>
          <p:cNvPr id="4" name="Espace réservé du texte 3"/>
          <p:cNvSpPr>
            <a:spLocks noGrp="1"/>
          </p:cNvSpPr>
          <p:nvPr>
            <p:ph type="body" sz="quarter" idx="13"/>
          </p:nvPr>
        </p:nvSpPr>
        <p:spPr/>
        <p:txBody>
          <a:bodyPr/>
          <a:lstStyle/>
          <a:p>
            <a:r>
              <a:rPr smtClean="0"/>
              <a:t>Videos</a:t>
            </a:r>
            <a:endParaRPr lang="fr-FR" dirty="0"/>
          </a:p>
        </p:txBody>
      </p:sp>
    </p:spTree>
    <p:extLst>
      <p:ext uri="{BB962C8B-B14F-4D97-AF65-F5344CB8AC3E}">
        <p14:creationId xmlns:p14="http://schemas.microsoft.com/office/powerpoint/2010/main" val="34469338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304800" y="980728"/>
            <a:ext cx="7839100" cy="2664296"/>
          </a:xfrm>
        </p:spPr>
        <p:txBody>
          <a:bodyPr>
            <a:normAutofit/>
          </a:bodyPr>
          <a:lstStyle/>
          <a:p>
            <a:r>
              <a:rPr dirty="0" smtClean="0"/>
              <a:t>Les aciers rapides</a:t>
            </a:r>
          </a:p>
          <a:p>
            <a:pPr lvl="1"/>
            <a:r>
              <a:rPr lang="fr-FR" dirty="0" smtClean="0"/>
              <a:t>Aciers fortement alliés</a:t>
            </a:r>
          </a:p>
          <a:p>
            <a:pPr lvl="1"/>
            <a:r>
              <a:rPr lang="fr-FR" dirty="0" smtClean="0"/>
              <a:t>Pourcentage de carbone supérieur à 0,7</a:t>
            </a:r>
          </a:p>
          <a:p>
            <a:pPr lvl="1"/>
            <a:r>
              <a:rPr lang="fr-FR" dirty="0" smtClean="0"/>
              <a:t>Aciers trempés</a:t>
            </a:r>
            <a:endParaRPr dirty="0" smtClean="0"/>
          </a:p>
          <a:p>
            <a:pPr lvl="1"/>
            <a:r>
              <a:rPr dirty="0" smtClean="0"/>
              <a:t>Eléments d'addition</a:t>
            </a:r>
          </a:p>
          <a:p>
            <a:endParaRPr lang="fr-FR" dirty="0" smtClean="0"/>
          </a:p>
          <a:p>
            <a:pPr marL="914400" lvl="2" indent="0">
              <a:buNone/>
            </a:pPr>
            <a:endParaRPr dirty="0" smtClean="0"/>
          </a:p>
          <a:p>
            <a:pPr lvl="1"/>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66</a:t>
            </a:fld>
            <a:endParaRPr kumimoji="0"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Les matériaux à outils</a:t>
            </a:r>
          </a:p>
          <a:p>
            <a:r>
              <a:rPr smtClean="0"/>
              <a:t>Matériaux</a:t>
            </a:r>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4201396511"/>
              </p:ext>
            </p:extLst>
          </p:nvPr>
        </p:nvGraphicFramePr>
        <p:xfrm>
          <a:off x="304800" y="3447275"/>
          <a:ext cx="7839100" cy="2966720"/>
        </p:xfrm>
        <a:graphic>
          <a:graphicData uri="http://schemas.openxmlformats.org/drawingml/2006/table">
            <a:tbl>
              <a:tblPr firstRow="1" bandRow="1">
                <a:tableStyleId>{C083E6E3-FA7D-4D7B-A595-EF9225AFEA82}</a:tableStyleId>
              </a:tblPr>
              <a:tblGrid>
                <a:gridCol w="2827040"/>
                <a:gridCol w="5012060"/>
              </a:tblGrid>
              <a:tr h="370840">
                <a:tc>
                  <a:txBody>
                    <a:bodyPr/>
                    <a:lstStyle/>
                    <a:p>
                      <a:r>
                        <a:rPr lang="fr-FR" dirty="0" smtClean="0"/>
                        <a:t>Elément d’addition</a:t>
                      </a:r>
                      <a:endParaRPr lang="fr-FR" dirty="0"/>
                    </a:p>
                  </a:txBody>
                  <a:tcPr/>
                </a:tc>
                <a:tc>
                  <a:txBody>
                    <a:bodyPr/>
                    <a:lstStyle/>
                    <a:p>
                      <a:r>
                        <a:rPr lang="fr-FR" dirty="0" smtClean="0"/>
                        <a:t>Effet</a:t>
                      </a:r>
                      <a:endParaRPr lang="fr-FR" dirty="0"/>
                    </a:p>
                  </a:txBody>
                  <a:tcPr/>
                </a:tc>
              </a:tr>
              <a:tr h="370840">
                <a:tc>
                  <a:txBody>
                    <a:bodyPr/>
                    <a:lstStyle/>
                    <a:p>
                      <a:r>
                        <a:rPr lang="fr-FR" dirty="0" smtClean="0"/>
                        <a:t>Carbone</a:t>
                      </a:r>
                      <a:endParaRPr lang="fr-FR" dirty="0"/>
                    </a:p>
                  </a:txBody>
                  <a:tcPr/>
                </a:tc>
                <a:tc>
                  <a:txBody>
                    <a:bodyPr/>
                    <a:lstStyle/>
                    <a:p>
                      <a:r>
                        <a:rPr lang="fr-FR" dirty="0" smtClean="0"/>
                        <a:t>↗ La dureté ↘ Ductilité</a:t>
                      </a:r>
                      <a:endParaRPr lang="fr-FR" dirty="0"/>
                    </a:p>
                  </a:txBody>
                  <a:tcPr/>
                </a:tc>
              </a:tr>
              <a:tr h="370840">
                <a:tc>
                  <a:txBody>
                    <a:bodyPr/>
                    <a:lstStyle/>
                    <a:p>
                      <a:r>
                        <a:rPr lang="fr-FR" dirty="0" smtClean="0"/>
                        <a:t>Tungstène</a:t>
                      </a:r>
                      <a:endParaRPr lang="fr-FR" dirty="0"/>
                    </a:p>
                  </a:txBody>
                  <a:tcPr/>
                </a:tc>
                <a:tc>
                  <a:txBody>
                    <a:bodyPr/>
                    <a:lstStyle/>
                    <a:p>
                      <a:r>
                        <a:rPr lang="fr-FR" dirty="0" smtClean="0"/>
                        <a:t>↗ résistance à l’usure</a:t>
                      </a:r>
                      <a:endParaRPr lang="fr-FR" dirty="0"/>
                    </a:p>
                  </a:txBody>
                  <a:tcPr/>
                </a:tc>
              </a:tr>
              <a:tr h="370840">
                <a:tc>
                  <a:txBody>
                    <a:bodyPr/>
                    <a:lstStyle/>
                    <a:p>
                      <a:r>
                        <a:rPr lang="fr-FR" dirty="0" smtClean="0"/>
                        <a:t>Molybdène</a:t>
                      </a:r>
                      <a:endParaRPr lang="fr-FR" dirty="0"/>
                    </a:p>
                  </a:txBody>
                  <a:tcPr/>
                </a:tc>
                <a:tc>
                  <a:txBody>
                    <a:bodyPr/>
                    <a:lstStyle/>
                    <a:p>
                      <a:r>
                        <a:rPr lang="fr-FR" dirty="0" smtClean="0"/>
                        <a:t>≈ Tungstène</a:t>
                      </a:r>
                      <a:endParaRPr lang="fr-FR" dirty="0"/>
                    </a:p>
                  </a:txBody>
                  <a:tcPr/>
                </a:tc>
              </a:tr>
              <a:tr h="370840">
                <a:tc>
                  <a:txBody>
                    <a:bodyPr/>
                    <a:lstStyle/>
                    <a:p>
                      <a:r>
                        <a:rPr lang="fr-FR" dirty="0" smtClean="0"/>
                        <a:t>Vanadium</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résistance à l’usure</a:t>
                      </a:r>
                    </a:p>
                  </a:txBody>
                  <a:tcPr/>
                </a:tc>
              </a:tr>
              <a:tr h="370840">
                <a:tc>
                  <a:txBody>
                    <a:bodyPr/>
                    <a:lstStyle/>
                    <a:p>
                      <a:r>
                        <a:rPr lang="fr-FR" dirty="0" smtClean="0"/>
                        <a:t>Chrome</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trempabilité</a:t>
                      </a:r>
                    </a:p>
                  </a:txBody>
                  <a:tcPr/>
                </a:tc>
              </a:tr>
              <a:tr h="370840">
                <a:tc>
                  <a:txBody>
                    <a:bodyPr/>
                    <a:lstStyle/>
                    <a:p>
                      <a:r>
                        <a:rPr lang="fr-FR" dirty="0" smtClean="0"/>
                        <a:t>Cobalt</a:t>
                      </a:r>
                      <a:endParaRPr lang="fr-FR" dirty="0"/>
                    </a:p>
                  </a:txBody>
                  <a:tcPr/>
                </a:tc>
                <a:tc>
                  <a:txBody>
                    <a:bodyPr/>
                    <a:lstStyle/>
                    <a:p>
                      <a:r>
                        <a:rPr lang="fr-FR" dirty="0" smtClean="0"/>
                        <a:t>↗ la dureté à chaud</a:t>
                      </a:r>
                      <a:endParaRPr lang="fr-FR" dirty="0"/>
                    </a:p>
                  </a:txBody>
                  <a:tcPr/>
                </a:tc>
              </a:tr>
              <a:tr h="370840">
                <a:tc>
                  <a:txBody>
                    <a:bodyPr/>
                    <a:lstStyle/>
                    <a:p>
                      <a:r>
                        <a:rPr lang="fr-FR" dirty="0" smtClean="0"/>
                        <a:t>Manganèse</a:t>
                      </a:r>
                      <a:endParaRPr lang="fr-FR" dirty="0"/>
                    </a:p>
                  </a:txBody>
                  <a:tcPr/>
                </a:tc>
                <a:tc>
                  <a:txBody>
                    <a:bodyPr/>
                    <a:lstStyle/>
                    <a:p>
                      <a:r>
                        <a:rPr lang="fr-FR" dirty="0" smtClean="0"/>
                        <a:t>Évite la déformation</a:t>
                      </a:r>
                      <a:endParaRPr lang="fr-FR" dirty="0"/>
                    </a:p>
                  </a:txBody>
                  <a:tcPr/>
                </a:tc>
              </a:tr>
            </a:tbl>
          </a:graphicData>
        </a:graphic>
      </p:graphicFrame>
    </p:spTree>
    <p:extLst>
      <p:ext uri="{BB962C8B-B14F-4D97-AF65-F5344CB8AC3E}">
        <p14:creationId xmlns:p14="http://schemas.microsoft.com/office/powerpoint/2010/main" val="853046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304800" y="980728"/>
            <a:ext cx="7839100" cy="5727204"/>
          </a:xfrm>
        </p:spPr>
        <p:txBody>
          <a:bodyPr>
            <a:normAutofit fontScale="85000" lnSpcReduction="10000"/>
          </a:bodyPr>
          <a:lstStyle/>
          <a:p>
            <a:r>
              <a:rPr dirty="0" smtClean="0"/>
              <a:t>Les carbures</a:t>
            </a:r>
          </a:p>
          <a:p>
            <a:pPr lvl="1"/>
            <a:r>
              <a:rPr dirty="0" smtClean="0"/>
              <a:t>Composants</a:t>
            </a:r>
          </a:p>
          <a:p>
            <a:pPr lvl="2"/>
            <a:r>
              <a:rPr dirty="0" smtClean="0"/>
              <a:t>Substances dures (70 à 90%)</a:t>
            </a:r>
          </a:p>
          <a:p>
            <a:pPr lvl="3"/>
            <a:r>
              <a:rPr lang="fr-FR" dirty="0" smtClean="0"/>
              <a:t>Carbure de tungstène</a:t>
            </a:r>
          </a:p>
          <a:p>
            <a:pPr lvl="3"/>
            <a:r>
              <a:rPr lang="fr-FR" dirty="0" smtClean="0"/>
              <a:t>Carbure de titane</a:t>
            </a:r>
          </a:p>
          <a:p>
            <a:pPr lvl="3"/>
            <a:r>
              <a:rPr lang="fr-FR" dirty="0" smtClean="0"/>
              <a:t>Carbure de tantale</a:t>
            </a:r>
          </a:p>
          <a:p>
            <a:pPr lvl="3"/>
            <a:r>
              <a:rPr lang="fr-FR" dirty="0" smtClean="0"/>
              <a:t>Carbure niobium</a:t>
            </a:r>
            <a:endParaRPr dirty="0" smtClean="0"/>
          </a:p>
          <a:p>
            <a:pPr lvl="2"/>
            <a:r>
              <a:rPr dirty="0" smtClean="0"/>
              <a:t>Substances liantes (10 à 30%)</a:t>
            </a:r>
          </a:p>
          <a:p>
            <a:pPr lvl="3"/>
            <a:r>
              <a:rPr lang="fr-FR" dirty="0" smtClean="0"/>
              <a:t>Cobalt</a:t>
            </a:r>
          </a:p>
          <a:p>
            <a:pPr lvl="3"/>
            <a:r>
              <a:rPr lang="fr-FR" dirty="0" smtClean="0"/>
              <a:t>Nickel ou fer</a:t>
            </a:r>
            <a:endParaRPr dirty="0" smtClean="0"/>
          </a:p>
          <a:p>
            <a:r>
              <a:rPr dirty="0" smtClean="0"/>
              <a:t>Les céramiques</a:t>
            </a:r>
          </a:p>
          <a:p>
            <a:pPr lvl="1"/>
            <a:r>
              <a:rPr lang="fr-FR" dirty="0" smtClean="0"/>
              <a:t>Alumine (Al</a:t>
            </a:r>
            <a:r>
              <a:rPr lang="fr-FR" baseline="-25000" dirty="0" smtClean="0"/>
              <a:t>2</a:t>
            </a:r>
            <a:r>
              <a:rPr lang="fr-FR" dirty="0" smtClean="0"/>
              <a:t>O</a:t>
            </a:r>
            <a:r>
              <a:rPr lang="fr-FR" baseline="-25000" dirty="0" smtClean="0"/>
              <a:t>3</a:t>
            </a:r>
            <a:r>
              <a:rPr lang="fr-FR" dirty="0" smtClean="0"/>
              <a:t>) et oxyde métallique</a:t>
            </a:r>
          </a:p>
          <a:p>
            <a:pPr lvl="1"/>
            <a:r>
              <a:rPr lang="fr-FR" dirty="0" smtClean="0"/>
              <a:t>Matériau fragile mais d’une grande dureté</a:t>
            </a:r>
            <a:endParaRPr dirty="0" smtClean="0"/>
          </a:p>
          <a:p>
            <a:r>
              <a:rPr dirty="0" smtClean="0"/>
              <a:t>Les diamants</a:t>
            </a:r>
          </a:p>
          <a:p>
            <a:endParaRPr lang="fr-FR" dirty="0"/>
          </a:p>
          <a:p>
            <a:r>
              <a:rPr lang="fr-FR" dirty="0" smtClean="0"/>
              <a:t>Revêtement :</a:t>
            </a:r>
          </a:p>
          <a:p>
            <a:pPr lvl="1"/>
            <a:r>
              <a:rPr lang="fr-FR" dirty="0" smtClean="0"/>
              <a:t>Dépôt par CVD sur des carbures (carbure ou nitrure de titane, alumine)</a:t>
            </a:r>
          </a:p>
          <a:p>
            <a:pPr lvl="1"/>
            <a:r>
              <a:rPr lang="fr-FR" dirty="0" err="1" smtClean="0"/>
              <a:t>Aumgente</a:t>
            </a:r>
            <a:r>
              <a:rPr lang="fr-FR" dirty="0" smtClean="0"/>
              <a:t> le résistance à l’usure</a:t>
            </a:r>
            <a:endParaRPr dirty="0" smtClean="0"/>
          </a:p>
          <a:p>
            <a:pPr lvl="1"/>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67</a:t>
            </a:fld>
            <a:endParaRPr kumimoji="0"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Les matériaux à outils</a:t>
            </a:r>
          </a:p>
          <a:p>
            <a:r>
              <a:rPr smtClean="0"/>
              <a:t>Matériaux</a:t>
            </a:r>
            <a:endParaRPr lang="fr-FR" dirty="0"/>
          </a:p>
        </p:txBody>
      </p:sp>
      <p:pic>
        <p:nvPicPr>
          <p:cNvPr id="1026" name="Picture 2" descr="http://img.directindustry.fr/images_di/photo-g/fraise-carbure-monobloc-17568-244019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7831" y="980728"/>
            <a:ext cx="2626069" cy="19301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rispin-medical.com/catalog/images/fraises-diamant-pour-fraise-a-mai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1737" y="3140968"/>
            <a:ext cx="3012163" cy="17658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sidermeca.com/imagesUp/produits/2709-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4382" y="5229200"/>
            <a:ext cx="1709517" cy="147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3148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endParaRPr lang="fr-FR"/>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68</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smtClean="0"/>
              <a:t>Les matériaux à outils</a:t>
            </a:r>
          </a:p>
          <a:p>
            <a:r>
              <a:rPr smtClean="0"/>
              <a:t>Porte plaquettes &amp; Plaquettes</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24744"/>
            <a:ext cx="7200000" cy="54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7948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69</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smtClean="0"/>
              <a:t>Les matériaux à outils</a:t>
            </a:r>
          </a:p>
          <a:p>
            <a:r>
              <a:rPr smtClean="0"/>
              <a:t>Porte plaquettes &amp; Plaquettes</a:t>
            </a:r>
            <a:endParaRPr lang="fr-FR"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182" y="1208400"/>
            <a:ext cx="3460078" cy="50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1207656"/>
            <a:ext cx="3424746" cy="50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3973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Introduction</a:t>
            </a:r>
            <a:br>
              <a:rPr lang="fr-FR" dirty="0"/>
            </a:br>
            <a:r>
              <a:rPr lang="fr-FR" dirty="0"/>
              <a:t>Définitions préliminaires</a:t>
            </a:r>
          </a:p>
        </p:txBody>
      </p:sp>
      <p:sp>
        <p:nvSpPr>
          <p:cNvPr id="3" name="Espace réservé du contenu 2"/>
          <p:cNvSpPr>
            <a:spLocks noGrp="1"/>
          </p:cNvSpPr>
          <p:nvPr>
            <p:ph sz="quarter" idx="1"/>
          </p:nvPr>
        </p:nvSpPr>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24744"/>
            <a:ext cx="8640960" cy="161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5643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r>
              <a:rPr lang="fr-FR" dirty="0" smtClean="0"/>
              <a:t>La géométrie de la pièce dépend directement de la géométrie (et de l’acuité) de l’arête de coupe.</a:t>
            </a:r>
          </a:p>
          <a:p>
            <a:r>
              <a:rPr lang="fr-FR" dirty="0" smtClean="0"/>
              <a:t>Diminuer la vitesse de coupe permet d’augmenter la durée de vie de l’outil …</a:t>
            </a:r>
          </a:p>
          <a:p>
            <a:pPr lvl="1"/>
            <a:r>
              <a:rPr lang="fr-FR" dirty="0" smtClean="0"/>
              <a:t>… mais diminue la productivité</a:t>
            </a:r>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70</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dirty="0" smtClean="0"/>
              <a:t>L'usure des outils</a:t>
            </a:r>
          </a:p>
          <a:p>
            <a:r>
              <a:rPr lang="fr-FR" dirty="0" smtClean="0"/>
              <a:t>Mécanismes d’usure</a:t>
            </a: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961101"/>
            <a:ext cx="6797029" cy="3884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5357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71</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smtClean="0"/>
              <a:t>L'usure des outils</a:t>
            </a:r>
          </a:p>
          <a:p>
            <a:r>
              <a:rPr smtClean="0"/>
              <a:t>Notion de brise copeau</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65547"/>
            <a:ext cx="376983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http://www.usinages.com/ressources/image/thumb/123653"/>
          <p:cNvPicPr>
            <a:picLocks noChangeAspect="1" noChangeArrowheads="1"/>
          </p:cNvPicPr>
          <p:nvPr/>
        </p:nvPicPr>
        <p:blipFill rotWithShape="1">
          <a:blip r:embed="rId3">
            <a:extLst>
              <a:ext uri="{28A0092B-C50C-407E-A947-70E740481C1C}">
                <a14:useLocalDpi xmlns:a14="http://schemas.microsoft.com/office/drawing/2010/main" val="0"/>
              </a:ext>
            </a:extLst>
          </a:blip>
          <a:srcRect l="42796" t="6088" r="1585" b="3463"/>
          <a:stretch/>
        </p:blipFill>
        <p:spPr bwMode="auto">
          <a:xfrm>
            <a:off x="4355976" y="944059"/>
            <a:ext cx="3531994" cy="2843177"/>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1"/>
          <p:cNvSpPr>
            <a:spLocks noGrp="1"/>
          </p:cNvSpPr>
          <p:nvPr>
            <p:ph sz="quarter" idx="15"/>
          </p:nvPr>
        </p:nvSpPr>
        <p:spPr>
          <a:xfrm>
            <a:off x="304800" y="3787236"/>
            <a:ext cx="7839100" cy="2461164"/>
          </a:xfrm>
        </p:spPr>
        <p:txBody>
          <a:bodyPr/>
          <a:lstStyle/>
          <a:p>
            <a:r>
              <a:rPr lang="fr-FR" dirty="0" smtClean="0"/>
              <a:t>La fragmentation du copeau permet </a:t>
            </a:r>
          </a:p>
          <a:p>
            <a:pPr lvl="1"/>
            <a:r>
              <a:rPr lang="fr-FR" dirty="0" smtClean="0"/>
              <a:t>De ne pas altérer la surface</a:t>
            </a:r>
          </a:p>
          <a:p>
            <a:pPr lvl="1"/>
            <a:r>
              <a:rPr lang="fr-FR" dirty="0" smtClean="0"/>
              <a:t>D’évacuer plus facilement la chaleur de la coupe</a:t>
            </a:r>
          </a:p>
          <a:p>
            <a:pPr lvl="1"/>
            <a:r>
              <a:rPr lang="fr-FR" dirty="0" smtClean="0"/>
              <a:t>De réduire l’usure de l’outil</a:t>
            </a:r>
            <a:endParaRPr lang="fr-FR" dirty="0"/>
          </a:p>
        </p:txBody>
      </p:sp>
    </p:spTree>
    <p:extLst>
      <p:ext uri="{BB962C8B-B14F-4D97-AF65-F5344CB8AC3E}">
        <p14:creationId xmlns:p14="http://schemas.microsoft.com/office/powerpoint/2010/main" val="30105422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304800" y="1142984"/>
            <a:ext cx="7839100" cy="5715016"/>
          </a:xfrm>
        </p:spPr>
        <p:txBody>
          <a:bodyPr>
            <a:normAutofit fontScale="92500" lnSpcReduction="20000"/>
          </a:bodyPr>
          <a:lstStyle/>
          <a:p>
            <a:endParaRPr smtClean="0"/>
          </a:p>
          <a:p>
            <a:endParaRPr smtClean="0"/>
          </a:p>
          <a:p>
            <a:endParaRPr smtClean="0"/>
          </a:p>
          <a:p>
            <a:endParaRPr smtClean="0"/>
          </a:p>
          <a:p>
            <a:r>
              <a:rPr smtClean="0"/>
              <a:t>Usure en cratère Kt</a:t>
            </a:r>
          </a:p>
          <a:p>
            <a:endParaRPr smtClean="0"/>
          </a:p>
          <a:p>
            <a:endParaRPr smtClean="0"/>
          </a:p>
          <a:p>
            <a:endParaRPr smtClean="0"/>
          </a:p>
          <a:p>
            <a:r>
              <a:rPr smtClean="0"/>
              <a:t>Usure en dépouille Vb</a:t>
            </a:r>
          </a:p>
          <a:p>
            <a:endParaRPr smtClean="0"/>
          </a:p>
          <a:p>
            <a:endParaRPr smtClean="0"/>
          </a:p>
          <a:p>
            <a:endParaRPr smtClean="0"/>
          </a:p>
          <a:p>
            <a:r>
              <a:rPr smtClean="0"/>
              <a:t>Autres types d'usure</a:t>
            </a:r>
          </a:p>
          <a:p>
            <a:pPr lvl="1"/>
            <a:r>
              <a:rPr smtClean="0"/>
              <a:t>Usure par ffondrement d'arête</a:t>
            </a:r>
          </a:p>
          <a:p>
            <a:pPr lvl="1"/>
            <a:r>
              <a:rPr smtClean="0"/>
              <a:t>Usure en entaille</a:t>
            </a:r>
          </a:p>
          <a:p>
            <a:pPr lvl="1"/>
            <a:r>
              <a:rPr smtClean="0"/>
              <a:t>Usure par fissuration</a:t>
            </a:r>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72</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smtClean="0"/>
              <a:t>L'usure des outils</a:t>
            </a:r>
          </a:p>
          <a:p>
            <a:r>
              <a:rPr smtClean="0"/>
              <a:t>Les manifestations de l'usure</a:t>
            </a:r>
          </a:p>
        </p:txBody>
      </p:sp>
      <p:pic>
        <p:nvPicPr>
          <p:cNvPr id="50178" name="Picture 2"/>
          <p:cNvPicPr>
            <a:picLocks noChangeAspect="1" noChangeArrowheads="1"/>
          </p:cNvPicPr>
          <p:nvPr/>
        </p:nvPicPr>
        <p:blipFill>
          <a:blip r:embed="rId2"/>
          <a:srcRect/>
          <a:stretch>
            <a:fillRect/>
          </a:stretch>
        </p:blipFill>
        <p:spPr bwMode="auto">
          <a:xfrm>
            <a:off x="4103511" y="0"/>
            <a:ext cx="2020194" cy="2047868"/>
          </a:xfrm>
          <a:prstGeom prst="rect">
            <a:avLst/>
          </a:prstGeom>
          <a:noFill/>
          <a:ln w="9525">
            <a:noFill/>
            <a:miter lim="800000"/>
            <a:headEnd/>
            <a:tailEnd/>
          </a:ln>
          <a:effectLst/>
        </p:spPr>
      </p:pic>
      <p:pic>
        <p:nvPicPr>
          <p:cNvPr id="50179" name="Picture 3"/>
          <p:cNvPicPr>
            <a:picLocks noChangeAspect="1" noChangeArrowheads="1"/>
          </p:cNvPicPr>
          <p:nvPr/>
        </p:nvPicPr>
        <p:blipFill>
          <a:blip r:embed="rId3"/>
          <a:srcRect/>
          <a:stretch>
            <a:fillRect/>
          </a:stretch>
        </p:blipFill>
        <p:spPr bwMode="auto">
          <a:xfrm>
            <a:off x="4952543" y="2500306"/>
            <a:ext cx="3028620" cy="2029752"/>
          </a:xfrm>
          <a:prstGeom prst="rect">
            <a:avLst/>
          </a:prstGeom>
          <a:noFill/>
          <a:ln w="9525">
            <a:noFill/>
            <a:miter lim="800000"/>
            <a:headEnd/>
            <a:tailEnd/>
          </a:ln>
          <a:effectLst/>
        </p:spPr>
      </p:pic>
      <p:pic>
        <p:nvPicPr>
          <p:cNvPr id="50181" name="Picture 5"/>
          <p:cNvPicPr>
            <a:picLocks noChangeAspect="1" noChangeArrowheads="1"/>
          </p:cNvPicPr>
          <p:nvPr/>
        </p:nvPicPr>
        <p:blipFill>
          <a:blip r:embed="rId4"/>
          <a:srcRect/>
          <a:stretch>
            <a:fillRect/>
          </a:stretch>
        </p:blipFill>
        <p:spPr bwMode="auto">
          <a:xfrm>
            <a:off x="4266248" y="4714884"/>
            <a:ext cx="3714915" cy="1799333"/>
          </a:xfrm>
          <a:prstGeom prst="rect">
            <a:avLst/>
          </a:prstGeom>
          <a:noFill/>
          <a:ln w="9525">
            <a:noFill/>
            <a:miter lim="800000"/>
            <a:headEnd/>
            <a:tailEnd/>
          </a:ln>
          <a:effectLst/>
        </p:spPr>
      </p:pic>
    </p:spTree>
    <p:extLst>
      <p:ext uri="{BB962C8B-B14F-4D97-AF65-F5344CB8AC3E}">
        <p14:creationId xmlns:p14="http://schemas.microsoft.com/office/powerpoint/2010/main" val="2052645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r>
              <a:rPr smtClean="0"/>
              <a:t>Modèle de Taylor</a:t>
            </a:r>
          </a:p>
          <a:p>
            <a:pPr lvl="1"/>
            <a:r>
              <a:rPr smtClean="0"/>
              <a:t>T temps en min</a:t>
            </a:r>
          </a:p>
          <a:p>
            <a:pPr lvl="1"/>
            <a:r>
              <a:rPr smtClean="0"/>
              <a:t>V : Vitesse en m/min</a:t>
            </a:r>
          </a:p>
          <a:p>
            <a:pPr lvl="1"/>
            <a:r>
              <a:rPr smtClean="0"/>
              <a:t>Cv, n : constantes</a:t>
            </a:r>
            <a:endParaRPr lang="fr-FR" dirty="0"/>
          </a:p>
        </p:txBody>
      </p:sp>
      <p:sp>
        <p:nvSpPr>
          <p:cNvPr id="2" name="Espace réservé du numéro de diapositive 1"/>
          <p:cNvSpPr>
            <a:spLocks noGrp="1"/>
          </p:cNvSpPr>
          <p:nvPr>
            <p:ph type="sldNum" sz="quarter" idx="17"/>
          </p:nvPr>
        </p:nvSpPr>
        <p:spPr/>
        <p:txBody>
          <a:bodyPr/>
          <a:lstStyle/>
          <a:p>
            <a:pPr algn="r"/>
            <a:fld id="{256D3EEF-DE4E-429D-8EC4-DDC531AFF587}" type="slidenum">
              <a:rPr kumimoji="0" lang="fr-FR" sz="1000" smtClean="0"/>
              <a:pPr algn="r"/>
              <a:t>73</a:t>
            </a:fld>
            <a:endParaRPr kumimoji="0" lang="fr-FR"/>
          </a:p>
        </p:txBody>
      </p:sp>
      <p:sp>
        <p:nvSpPr>
          <p:cNvPr id="4" name="Espace réservé du texte 3"/>
          <p:cNvSpPr>
            <a:spLocks noGrp="1"/>
          </p:cNvSpPr>
          <p:nvPr>
            <p:ph type="body" sz="quarter" idx="13"/>
          </p:nvPr>
        </p:nvSpPr>
        <p:spPr/>
        <p:txBody>
          <a:bodyPr>
            <a:normAutofit fontScale="47500" lnSpcReduction="20000"/>
          </a:bodyPr>
          <a:lstStyle/>
          <a:p>
            <a:r>
              <a:rPr smtClean="0"/>
              <a:t>L'usure des outils</a:t>
            </a:r>
          </a:p>
          <a:p>
            <a:r>
              <a:rPr smtClean="0"/>
              <a:t>Lois d'usure</a:t>
            </a:r>
          </a:p>
        </p:txBody>
      </p:sp>
      <p:pic>
        <p:nvPicPr>
          <p:cNvPr id="51203" name="Picture 3"/>
          <p:cNvPicPr>
            <a:picLocks noChangeAspect="1" noChangeArrowheads="1"/>
          </p:cNvPicPr>
          <p:nvPr/>
        </p:nvPicPr>
        <p:blipFill>
          <a:blip r:embed="rId2"/>
          <a:srcRect/>
          <a:stretch>
            <a:fillRect/>
          </a:stretch>
        </p:blipFill>
        <p:spPr bwMode="auto">
          <a:xfrm>
            <a:off x="5500694" y="1721496"/>
            <a:ext cx="2033573" cy="740768"/>
          </a:xfrm>
          <a:prstGeom prst="rect">
            <a:avLst/>
          </a:prstGeom>
          <a:noFill/>
          <a:ln w="9525">
            <a:noFill/>
            <a:miter lim="800000"/>
            <a:headEnd/>
            <a:tailEnd/>
          </a:ln>
          <a:effectLst/>
        </p:spPr>
      </p:pic>
      <p:pic>
        <p:nvPicPr>
          <p:cNvPr id="51204" name="Picture 4"/>
          <p:cNvPicPr>
            <a:picLocks noChangeAspect="1" noChangeArrowheads="1"/>
          </p:cNvPicPr>
          <p:nvPr/>
        </p:nvPicPr>
        <p:blipFill>
          <a:blip r:embed="rId3"/>
          <a:srcRect/>
          <a:stretch>
            <a:fillRect/>
          </a:stretch>
        </p:blipFill>
        <p:spPr bwMode="auto">
          <a:xfrm>
            <a:off x="304800" y="3462318"/>
            <a:ext cx="3573453" cy="2786082"/>
          </a:xfrm>
          <a:prstGeom prst="rect">
            <a:avLst/>
          </a:prstGeom>
          <a:noFill/>
          <a:ln w="9525">
            <a:noFill/>
            <a:miter lim="800000"/>
            <a:headEnd/>
            <a:tailEnd/>
          </a:ln>
          <a:effectLst/>
        </p:spPr>
      </p:pic>
      <p:pic>
        <p:nvPicPr>
          <p:cNvPr id="51205" name="Picture 5"/>
          <p:cNvPicPr>
            <a:picLocks noChangeAspect="1" noChangeArrowheads="1"/>
          </p:cNvPicPr>
          <p:nvPr/>
        </p:nvPicPr>
        <p:blipFill>
          <a:blip r:embed="rId4"/>
          <a:srcRect/>
          <a:stretch>
            <a:fillRect/>
          </a:stretch>
        </p:blipFill>
        <p:spPr bwMode="auto">
          <a:xfrm>
            <a:off x="4643438" y="3545121"/>
            <a:ext cx="3247167" cy="2709866"/>
          </a:xfrm>
          <a:prstGeom prst="rect">
            <a:avLst/>
          </a:prstGeom>
          <a:noFill/>
          <a:ln w="9525">
            <a:noFill/>
            <a:miter lim="800000"/>
            <a:headEnd/>
            <a:tailEnd/>
          </a:ln>
          <a:effectLst/>
        </p:spPr>
      </p:pic>
    </p:spTree>
    <p:extLst>
      <p:ext uri="{BB962C8B-B14F-4D97-AF65-F5344CB8AC3E}">
        <p14:creationId xmlns:p14="http://schemas.microsoft.com/office/powerpoint/2010/main" val="20333886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74</a:t>
            </a:fld>
            <a:endParaRPr lang="fr-FR" dirty="0"/>
          </a:p>
        </p:txBody>
      </p:sp>
      <p:sp>
        <p:nvSpPr>
          <p:cNvPr id="4" name="Espace réservé du texte 3"/>
          <p:cNvSpPr>
            <a:spLocks noGrp="1"/>
          </p:cNvSpPr>
          <p:nvPr>
            <p:ph type="body" sz="quarter" idx="13"/>
          </p:nvPr>
        </p:nvSpPr>
        <p:spPr/>
        <p:txBody>
          <a:bodyPr/>
          <a:lstStyle/>
          <a:p>
            <a:r>
              <a:rPr smtClean="0"/>
              <a:t>Géométrie des outils</a:t>
            </a:r>
            <a:endParaRPr lang="fr-FR" dirty="0"/>
          </a:p>
        </p:txBody>
      </p:sp>
      <p:pic>
        <p:nvPicPr>
          <p:cNvPr id="52226" name="Picture 2"/>
          <p:cNvPicPr>
            <a:picLocks noChangeAspect="1" noChangeArrowheads="1"/>
          </p:cNvPicPr>
          <p:nvPr/>
        </p:nvPicPr>
        <p:blipFill>
          <a:blip r:embed="rId2"/>
          <a:srcRect/>
          <a:stretch>
            <a:fillRect/>
          </a:stretch>
        </p:blipFill>
        <p:spPr bwMode="auto">
          <a:xfrm>
            <a:off x="785786" y="980728"/>
            <a:ext cx="6467474" cy="3217210"/>
          </a:xfrm>
          <a:prstGeom prst="rect">
            <a:avLst/>
          </a:prstGeom>
          <a:noFill/>
          <a:ln w="9525">
            <a:noFill/>
            <a:miter lim="800000"/>
            <a:headEnd/>
            <a:tailEnd/>
          </a:ln>
          <a:effectLst/>
        </p:spPr>
      </p:pic>
      <p:pic>
        <p:nvPicPr>
          <p:cNvPr id="52227" name="Picture 3"/>
          <p:cNvPicPr>
            <a:picLocks noGrp="1" noChangeAspect="1" noChangeArrowheads="1"/>
          </p:cNvPicPr>
          <p:nvPr>
            <p:ph sz="quarter" idx="15"/>
          </p:nvPr>
        </p:nvPicPr>
        <p:blipFill>
          <a:blip r:embed="rId3"/>
          <a:srcRect/>
          <a:stretch>
            <a:fillRect/>
          </a:stretch>
        </p:blipFill>
        <p:spPr bwMode="auto">
          <a:xfrm>
            <a:off x="1142976" y="4503676"/>
            <a:ext cx="5573264" cy="2354324"/>
          </a:xfrm>
          <a:prstGeom prst="rect">
            <a:avLst/>
          </a:prstGeom>
          <a:noFill/>
          <a:ln w="9525">
            <a:noFill/>
            <a:miter lim="800000"/>
            <a:headEnd/>
            <a:tailEnd/>
          </a:ln>
          <a:effectLst/>
        </p:spPr>
      </p:pic>
    </p:spTree>
    <p:extLst>
      <p:ext uri="{BB962C8B-B14F-4D97-AF65-F5344CB8AC3E}">
        <p14:creationId xmlns:p14="http://schemas.microsoft.com/office/powerpoint/2010/main" val="3170967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75</a:t>
            </a:fld>
            <a:endParaRPr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Efforts et Puissance de coupe</a:t>
            </a:r>
          </a:p>
          <a:p>
            <a:r>
              <a:rPr smtClean="0"/>
              <a:t>Théorie de Merchant</a:t>
            </a:r>
            <a:endParaRPr lang="fr-FR" dirty="0"/>
          </a:p>
        </p:txBody>
      </p:sp>
      <p:pic>
        <p:nvPicPr>
          <p:cNvPr id="53250" name="Picture 2"/>
          <p:cNvPicPr>
            <a:picLocks noChangeAspect="1" noChangeArrowheads="1"/>
          </p:cNvPicPr>
          <p:nvPr/>
        </p:nvPicPr>
        <p:blipFill>
          <a:blip r:embed="rId2"/>
          <a:srcRect/>
          <a:stretch>
            <a:fillRect/>
          </a:stretch>
        </p:blipFill>
        <p:spPr bwMode="auto">
          <a:xfrm>
            <a:off x="4143372" y="1147634"/>
            <a:ext cx="4000528" cy="1562336"/>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a:srcRect/>
          <a:stretch>
            <a:fillRect/>
          </a:stretch>
        </p:blipFill>
        <p:spPr bwMode="auto">
          <a:xfrm>
            <a:off x="304800" y="1928802"/>
            <a:ext cx="2923987" cy="2957519"/>
          </a:xfrm>
          <a:prstGeom prst="rect">
            <a:avLst/>
          </a:prstGeom>
          <a:noFill/>
          <a:ln w="9525">
            <a:noFill/>
            <a:miter lim="800000"/>
            <a:headEnd/>
            <a:tailEnd/>
          </a:ln>
          <a:effectLst/>
        </p:spPr>
      </p:pic>
      <p:pic>
        <p:nvPicPr>
          <p:cNvPr id="53253" name="Picture 5"/>
          <p:cNvPicPr>
            <a:picLocks noChangeAspect="1" noChangeArrowheads="1"/>
          </p:cNvPicPr>
          <p:nvPr/>
        </p:nvPicPr>
        <p:blipFill>
          <a:blip r:embed="rId4"/>
          <a:srcRect/>
          <a:stretch>
            <a:fillRect/>
          </a:stretch>
        </p:blipFill>
        <p:spPr bwMode="auto">
          <a:xfrm>
            <a:off x="3857620" y="3102369"/>
            <a:ext cx="4110043" cy="1879206"/>
          </a:xfrm>
          <a:prstGeom prst="rect">
            <a:avLst/>
          </a:prstGeom>
          <a:noFill/>
          <a:ln w="9525">
            <a:noFill/>
            <a:miter lim="800000"/>
            <a:headEnd/>
            <a:tailEnd/>
          </a:ln>
          <a:effectLst/>
        </p:spPr>
      </p:pic>
    </p:spTree>
    <p:extLst>
      <p:ext uri="{BB962C8B-B14F-4D97-AF65-F5344CB8AC3E}">
        <p14:creationId xmlns:p14="http://schemas.microsoft.com/office/powerpoint/2010/main" val="4129902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4214818"/>
            <a:ext cx="7839100" cy="2033582"/>
          </a:xfrm>
        </p:spPr>
        <p:txBody>
          <a:bodyPr/>
          <a:lstStyle/>
          <a:p>
            <a:r>
              <a:rPr smtClean="0"/>
              <a:t>Fp : force transversale</a:t>
            </a:r>
          </a:p>
          <a:p>
            <a:r>
              <a:rPr smtClean="0"/>
              <a:t>Fc : force de coupe </a:t>
            </a:r>
            <a:r>
              <a:rPr lang="fr-FR" dirty="0" smtClean="0"/>
              <a:t>–</a:t>
            </a:r>
            <a:r>
              <a:rPr smtClean="0"/>
              <a:t> direction définie par Vc</a:t>
            </a:r>
          </a:p>
          <a:p>
            <a:r>
              <a:rPr smtClean="0"/>
              <a:t>Ff : force d'avance </a:t>
            </a:r>
            <a:r>
              <a:rPr lang="fr-FR" dirty="0" smtClean="0"/>
              <a:t>–</a:t>
            </a:r>
            <a:r>
              <a:rPr smtClean="0"/>
              <a:t> direction définie par le vitesse d'avance</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76</a:t>
            </a:fld>
            <a:endParaRPr lang="fr-FR" dirty="0"/>
          </a:p>
        </p:txBody>
      </p:sp>
      <p:sp>
        <p:nvSpPr>
          <p:cNvPr id="4" name="Espace réservé du texte 3"/>
          <p:cNvSpPr>
            <a:spLocks noGrp="1"/>
          </p:cNvSpPr>
          <p:nvPr>
            <p:ph type="body" sz="quarter" idx="13"/>
          </p:nvPr>
        </p:nvSpPr>
        <p:spPr/>
        <p:txBody>
          <a:bodyPr>
            <a:normAutofit fontScale="47500" lnSpcReduction="20000"/>
          </a:bodyPr>
          <a:lstStyle/>
          <a:p>
            <a:r>
              <a:rPr smtClean="0"/>
              <a:t>Efforts et Puissance de coupe</a:t>
            </a:r>
          </a:p>
          <a:p>
            <a:r>
              <a:rPr smtClean="0"/>
              <a:t>Modèle pratique</a:t>
            </a:r>
            <a:endParaRPr lang="fr-FR" dirty="0"/>
          </a:p>
        </p:txBody>
      </p:sp>
      <p:pic>
        <p:nvPicPr>
          <p:cNvPr id="54274" name="Picture 2"/>
          <p:cNvPicPr>
            <a:picLocks noChangeAspect="1" noChangeArrowheads="1"/>
          </p:cNvPicPr>
          <p:nvPr/>
        </p:nvPicPr>
        <p:blipFill>
          <a:blip r:embed="rId2"/>
          <a:srcRect/>
          <a:stretch>
            <a:fillRect/>
          </a:stretch>
        </p:blipFill>
        <p:spPr bwMode="auto">
          <a:xfrm>
            <a:off x="304800" y="980728"/>
            <a:ext cx="3472326" cy="2520000"/>
          </a:xfrm>
          <a:prstGeom prst="rect">
            <a:avLst/>
          </a:prstGeom>
          <a:noFill/>
          <a:ln w="9525">
            <a:noFill/>
            <a:miter lim="800000"/>
            <a:headEnd/>
            <a:tailEnd/>
          </a:ln>
          <a:effectLst/>
        </p:spPr>
      </p:pic>
      <p:pic>
        <p:nvPicPr>
          <p:cNvPr id="54275" name="Picture 3"/>
          <p:cNvPicPr>
            <a:picLocks noChangeAspect="1" noChangeArrowheads="1"/>
          </p:cNvPicPr>
          <p:nvPr/>
        </p:nvPicPr>
        <p:blipFill>
          <a:blip r:embed="rId3"/>
          <a:srcRect/>
          <a:stretch>
            <a:fillRect/>
          </a:stretch>
        </p:blipFill>
        <p:spPr bwMode="auto">
          <a:xfrm>
            <a:off x="4572000" y="980728"/>
            <a:ext cx="3367850" cy="2520000"/>
          </a:xfrm>
          <a:prstGeom prst="rect">
            <a:avLst/>
          </a:prstGeom>
          <a:noFill/>
          <a:ln w="9525">
            <a:noFill/>
            <a:miter lim="800000"/>
            <a:headEnd/>
            <a:tailEnd/>
          </a:ln>
          <a:effectLst/>
        </p:spPr>
      </p:pic>
    </p:spTree>
    <p:extLst>
      <p:ext uri="{BB962C8B-B14F-4D97-AF65-F5344CB8AC3E}">
        <p14:creationId xmlns:p14="http://schemas.microsoft.com/office/powerpoint/2010/main" val="193877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Surfaces générées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03" y="1556792"/>
            <a:ext cx="8623797" cy="3551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Introduction</a:t>
            </a:r>
            <a:br>
              <a:rPr lang="fr-FR" dirty="0" smtClean="0"/>
            </a:br>
            <a:r>
              <a:rPr lang="fr-FR" dirty="0" smtClean="0"/>
              <a:t>Mise en position isostatique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2" y="1700808"/>
            <a:ext cx="8886944"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789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886</TotalTime>
  <Words>1061</Words>
  <Application>Microsoft Office PowerPoint</Application>
  <PresentationFormat>Affichage à l'écran (4:3)</PresentationFormat>
  <Paragraphs>382</Paragraphs>
  <Slides>76</Slides>
  <Notes>2</Notes>
  <HiddenSlides>0</HiddenSlides>
  <MMClips>0</MMClips>
  <ScaleCrop>false</ScaleCrop>
  <HeadingPairs>
    <vt:vector size="4" baseType="variant">
      <vt:variant>
        <vt:lpstr>Thème</vt:lpstr>
      </vt:variant>
      <vt:variant>
        <vt:i4>1</vt:i4>
      </vt:variant>
      <vt:variant>
        <vt:lpstr>Titres des diapositives</vt:lpstr>
      </vt:variant>
      <vt:variant>
        <vt:i4>76</vt:i4>
      </vt:variant>
    </vt:vector>
  </HeadingPairs>
  <TitlesOfParts>
    <vt:vector size="77" baseType="lpstr">
      <vt:lpstr>Oriel</vt:lpstr>
      <vt:lpstr>Étude des systèmes mécaniques  Analyser – Concevoir – Réaliser  Réaliser – Chapitre 3 Procédés d’usinage </vt:lpstr>
      <vt:lpstr>Présentation PowerPoint</vt:lpstr>
      <vt:lpstr>Introduction Typologie de machines</vt:lpstr>
      <vt:lpstr>Introduction Typologie de machines</vt:lpstr>
      <vt:lpstr>Introduction Définitions préliminaires</vt:lpstr>
      <vt:lpstr>Introduction Définitions préliminaires</vt:lpstr>
      <vt:lpstr>Introduction Définitions préliminaires</vt:lpstr>
      <vt:lpstr>Introduction Surfaces générées</vt:lpstr>
      <vt:lpstr>Introduction Mise en position isostatique</vt:lpstr>
      <vt:lpstr>Introduction Cellule élémentaire d’usinage</vt:lpstr>
      <vt:lpstr>LE TOURNAGE</vt:lpstr>
      <vt:lpstr>Le tournage Les machines</vt:lpstr>
      <vt:lpstr>Le tournage Les machines</vt:lpstr>
      <vt:lpstr>Le tournage Les porte outils</vt:lpstr>
      <vt:lpstr>Le tournage Outils</vt:lpstr>
      <vt:lpstr>Le tournage Porte pièce</vt:lpstr>
      <vt:lpstr>Le tournage Pièces</vt:lpstr>
      <vt:lpstr>Le tournage Pièces</vt:lpstr>
      <vt:lpstr>Le tournage Pièces</vt:lpstr>
      <vt:lpstr>Le tournage Pièces</vt:lpstr>
      <vt:lpstr>Le tournage Pièces</vt:lpstr>
      <vt:lpstr>Le tournage Pièces</vt:lpstr>
      <vt:lpstr>Le tournage Pièces</vt:lpstr>
      <vt:lpstr>Le tournage Pièces</vt:lpstr>
      <vt:lpstr>Le tournage Pièces</vt:lpstr>
      <vt:lpstr>Le tournage Pièces</vt:lpstr>
      <vt:lpstr>Le tournage Pièces</vt:lpstr>
      <vt:lpstr>Le tournage Pièces</vt:lpstr>
      <vt:lpstr>Le tournage Contrat de phase</vt:lpstr>
      <vt:lpstr>Le Fraisage</vt:lpstr>
      <vt:lpstr>Le fraisage Les machines</vt:lpstr>
      <vt:lpstr>Le fraisage Les porte outils</vt:lpstr>
      <vt:lpstr>Le fraisage Outils</vt:lpstr>
      <vt:lpstr>Le fraisage Outils</vt:lpstr>
      <vt:lpstr>Le fraisage Porte pièce</vt:lpstr>
      <vt:lpstr>Le fraisage Pièces</vt:lpstr>
      <vt:lpstr>Le fraisage Pièces</vt:lpstr>
      <vt:lpstr>Le fraisage Pièces</vt:lpstr>
      <vt:lpstr>Le fraisage Pièces</vt:lpstr>
      <vt:lpstr>Le fraisage Pièces</vt:lpstr>
      <vt:lpstr>Le fraisage Pièces</vt:lpstr>
      <vt:lpstr>Le fraisage Pièces</vt:lpstr>
      <vt:lpstr>Le fraisage Pièces</vt:lpstr>
      <vt:lpstr>Le fraisage Contrat de phase</vt:lpstr>
      <vt:lpstr>Coupe des métaux Matériaux des outils</vt:lpstr>
      <vt:lpstr>Coupe des métaux Géométrie de la zone de coupe</vt:lpstr>
      <vt:lpstr>Coupe des métaux Principe de formation du copeau</vt:lpstr>
      <vt:lpstr>Coupe des métaux Mécanisme d’usure</vt:lpstr>
      <vt:lpstr>Coupe des métaux Puissance de coupe</vt:lpstr>
      <vt:lpstr>Coupe des métaux Puissance de coupe</vt:lpstr>
      <vt:lpstr>Coupe des métaux Puissance de coupe</vt:lpstr>
      <vt:lpstr>Usinage CN De la conception à la fabrication</vt:lpstr>
      <vt:lpstr>Usinage CN Structure d’un axe asservi</vt:lpstr>
      <vt:lpstr>Usinage CN Usinage Grande Vitesse</vt:lpstr>
      <vt:lpstr>Les autres procédés de fabrication Taille des engrenages</vt:lpstr>
      <vt:lpstr>Les autres procédés de fabrication Électro érosion</vt:lpstr>
      <vt:lpstr>Les autres procédés de fabrication Rectification</vt:lpstr>
      <vt:lpstr>Les autres procédés de fabrication Polissage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Procédés d'Usinage</dc:title>
  <dc:creator>Xavier</dc:creator>
  <cp:lastModifiedBy>Xavier Pessoles</cp:lastModifiedBy>
  <cp:revision>96</cp:revision>
  <cp:lastPrinted>2015-03-31T20:43:19Z</cp:lastPrinted>
  <dcterms:created xsi:type="dcterms:W3CDTF">2014-07-08T14:08:53Z</dcterms:created>
  <dcterms:modified xsi:type="dcterms:W3CDTF">2015-04-21T19:38:53Z</dcterms:modified>
</cp:coreProperties>
</file>